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58"/>
  </p:notesMasterIdLst>
  <p:handoutMasterIdLst>
    <p:handoutMasterId r:id="rId59"/>
  </p:handoutMasterIdLst>
  <p:sldIdLst>
    <p:sldId id="398" r:id="rId2"/>
    <p:sldId id="382" r:id="rId3"/>
    <p:sldId id="383" r:id="rId4"/>
    <p:sldId id="384" r:id="rId5"/>
    <p:sldId id="319" r:id="rId6"/>
    <p:sldId id="368" r:id="rId7"/>
    <p:sldId id="333" r:id="rId8"/>
    <p:sldId id="372" r:id="rId9"/>
    <p:sldId id="334" r:id="rId10"/>
    <p:sldId id="357" r:id="rId11"/>
    <p:sldId id="387" r:id="rId12"/>
    <p:sldId id="388" r:id="rId13"/>
    <p:sldId id="369" r:id="rId14"/>
    <p:sldId id="370" r:id="rId15"/>
    <p:sldId id="367" r:id="rId16"/>
    <p:sldId id="389" r:id="rId17"/>
    <p:sldId id="390" r:id="rId18"/>
    <p:sldId id="391" r:id="rId19"/>
    <p:sldId id="392" r:id="rId20"/>
    <p:sldId id="393" r:id="rId21"/>
    <p:sldId id="394" r:id="rId22"/>
    <p:sldId id="400" r:id="rId23"/>
    <p:sldId id="338" r:id="rId24"/>
    <p:sldId id="375" r:id="rId25"/>
    <p:sldId id="376" r:id="rId26"/>
    <p:sldId id="337" r:id="rId27"/>
    <p:sldId id="380" r:id="rId28"/>
    <p:sldId id="346" r:id="rId29"/>
    <p:sldId id="348" r:id="rId30"/>
    <p:sldId id="349" r:id="rId31"/>
    <p:sldId id="395" r:id="rId32"/>
    <p:sldId id="402" r:id="rId33"/>
    <p:sldId id="403" r:id="rId34"/>
    <p:sldId id="396" r:id="rId35"/>
    <p:sldId id="397" r:id="rId36"/>
    <p:sldId id="347" r:id="rId37"/>
    <p:sldId id="381" r:id="rId38"/>
    <p:sldId id="352" r:id="rId39"/>
    <p:sldId id="355" r:id="rId40"/>
    <p:sldId id="377" r:id="rId41"/>
    <p:sldId id="342" r:id="rId42"/>
    <p:sldId id="343" r:id="rId43"/>
    <p:sldId id="345" r:id="rId44"/>
    <p:sldId id="401" r:id="rId45"/>
    <p:sldId id="356" r:id="rId46"/>
    <p:sldId id="363" r:id="rId47"/>
    <p:sldId id="360" r:id="rId48"/>
    <p:sldId id="362" r:id="rId49"/>
    <p:sldId id="386" r:id="rId50"/>
    <p:sldId id="378" r:id="rId51"/>
    <p:sldId id="327" r:id="rId52"/>
    <p:sldId id="328" r:id="rId53"/>
    <p:sldId id="379" r:id="rId54"/>
    <p:sldId id="321" r:id="rId55"/>
    <p:sldId id="324" r:id="rId56"/>
    <p:sldId id="385" r:id="rId57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78" d="100"/>
          <a:sy n="78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7AFD65A-1532-4E06-A30B-28986EB276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0A3E3E6-F4AE-4E4B-A630-83A625C27E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1BA0E-491B-4E5B-B5F6-0C2AC369AECF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AD5758B-4034-45F1-A421-3A89D429FE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D91B23A-F312-48FE-BDD8-FF902A8BBC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911BA-A3E3-4865-8F6C-E15DEF7DC61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45793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5C863-FD37-4BEF-9E46-45CF19D7BC67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446C8-9D44-4A8A-977A-DBF996069F2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53318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AB57AB-EA35-458D-B763-FE1D3EE61342}" type="slidenum">
              <a:rPr lang="en-US" altLang="sr-Latn-RS"/>
              <a:pPr>
                <a:spcBef>
                  <a:spcPct val="0"/>
                </a:spcBef>
              </a:pPr>
              <a:t>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2828710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B7D2511-4331-48AA-9365-4A9C24B8FF27}" type="slidenum">
              <a:rPr lang="en-US" altLang="sr-Latn-RS" sz="1200"/>
              <a:pPr eaLnBrk="1" hangingPunct="1"/>
              <a:t>23</a:t>
            </a:fld>
            <a:endParaRPr lang="en-US" altLang="sr-Latn-RS" sz="1200"/>
          </a:p>
        </p:txBody>
      </p:sp>
    </p:spTree>
    <p:extLst>
      <p:ext uri="{BB962C8B-B14F-4D97-AF65-F5344CB8AC3E}">
        <p14:creationId xmlns:p14="http://schemas.microsoft.com/office/powerpoint/2010/main" xmlns="" val="356836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848600" cy="2462113"/>
          </a:xfrm>
        </p:spPr>
        <p:txBody>
          <a:bodyPr anchor="ctr">
            <a:noAutofit/>
          </a:bodyPr>
          <a:lstStyle>
            <a:lvl1pPr algn="ctr">
              <a:defRPr sz="5400" cap="all" baseline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2732112"/>
          </a:xfrm>
        </p:spPr>
        <p:txBody>
          <a:bodyPr/>
          <a:lstStyle>
            <a:lvl1pPr marL="0" indent="0" algn="l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0888" y="6521440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457200" y="1600200"/>
            <a:ext cx="8229600" cy="4636008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0800000">
            <a:off x="445305" y="476672"/>
            <a:ext cx="2057400" cy="5759536"/>
          </a:xfrm>
        </p:spPr>
        <p:txBody>
          <a:bodyPr vert="eaVert" anchor="b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2699792" y="476672"/>
            <a:ext cx="6019800" cy="5759536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45459-DAC0-4AF9-BDF5-DC4955BC0291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95034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08721"/>
            <a:ext cx="7772400" cy="2448272"/>
          </a:xfrm>
        </p:spPr>
        <p:txBody>
          <a:bodyPr anchor="ctr">
            <a:normAutofit/>
          </a:bodyPr>
          <a:lstStyle>
            <a:lvl1pPr algn="ctr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73016"/>
            <a:ext cx="7772400" cy="2554035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1" name="Slik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18288"/>
            <a:ext cx="7776864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18288"/>
            <a:ext cx="72008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D2E57653-3E58-4892-A7ED-712530ACC6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100392" y="6492875"/>
            <a:ext cx="1043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EE666-E7FC-4792-A216-299238F92772}" type="datetimeFigureOut">
              <a:rPr lang="hr-HR" smtClean="0"/>
              <a:pPr/>
              <a:t>8.11.2017.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narodne-novine.nn.hr/clanci/sluzbeni/2001_09_82_1408.html" TargetMode="External"/><Relationship Id="rId13" Type="http://schemas.openxmlformats.org/officeDocument/2006/relationships/hyperlink" Target="http://narodne-novine.nn.hr/clanci/sluzbeni/269151.html" TargetMode="External"/><Relationship Id="rId18" Type="http://schemas.openxmlformats.org/officeDocument/2006/relationships/hyperlink" Target="http://narodne-novine.nn.hr/clanci/sluzbeni/2011_10_114_2224.html" TargetMode="External"/><Relationship Id="rId3" Type="http://schemas.openxmlformats.org/officeDocument/2006/relationships/hyperlink" Target="http://narodne-novine.nn.hr/clanci/sluzbeni/2014_12_151_2821.html" TargetMode="External"/><Relationship Id="rId7" Type="http://schemas.openxmlformats.org/officeDocument/2006/relationships/hyperlink" Target="http://narodne-novine.nn.hr/clanci/sluzbeni/1998_12_162_1996.html" TargetMode="External"/><Relationship Id="rId12" Type="http://schemas.openxmlformats.org/officeDocument/2006/relationships/hyperlink" Target="http://narodne-novine.nn.hr/clanci/sluzbeni/259777.html" TargetMode="External"/><Relationship Id="rId17" Type="http://schemas.openxmlformats.org/officeDocument/2006/relationships/hyperlink" Target="http://narodne-novine.nn.hr/clanci/sluzbeni/298913.html" TargetMode="External"/><Relationship Id="rId2" Type="http://schemas.openxmlformats.org/officeDocument/2006/relationships/hyperlink" Target="http://narodne-novine.nn.hr/clanci/sluzbeni/2013_12_157_3290.html" TargetMode="External"/><Relationship Id="rId16" Type="http://schemas.openxmlformats.org/officeDocument/2006/relationships/hyperlink" Target="http://narodne-novine.nn.hr/clanci/sluzbeni/30867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arodne-novine.nn.hr/clanci/sluzbeni/2016_12_120_2611.html" TargetMode="External"/><Relationship Id="rId11" Type="http://schemas.openxmlformats.org/officeDocument/2006/relationships/hyperlink" Target="http://narodne-novine.nn.hr/clanci/sluzbeni/338869.html" TargetMode="External"/><Relationship Id="rId5" Type="http://schemas.openxmlformats.org/officeDocument/2006/relationships/hyperlink" Target="http://narodne-novine.nn.hr/clanci/sluzbeni/2015_08_93_1790.html" TargetMode="External"/><Relationship Id="rId15" Type="http://schemas.openxmlformats.org/officeDocument/2006/relationships/hyperlink" Target="http://narodne-novine.nn.hr/clanci/sluzbeni/2016_12_119_2606.html" TargetMode="External"/><Relationship Id="rId10" Type="http://schemas.openxmlformats.org/officeDocument/2006/relationships/hyperlink" Target="http://narodne-novine.nn.hr/clanci/sluzbeni/297993.html" TargetMode="External"/><Relationship Id="rId4" Type="http://schemas.openxmlformats.org/officeDocument/2006/relationships/hyperlink" Target="http://narodne-novine.nn.hr/clanci/sluzbeni/2015_03_33_677.html" TargetMode="External"/><Relationship Id="rId9" Type="http://schemas.openxmlformats.org/officeDocument/2006/relationships/hyperlink" Target="http://narodne-novine.nn.hr/clanci/sluzbeni/271037.html" TargetMode="External"/><Relationship Id="rId14" Type="http://schemas.openxmlformats.org/officeDocument/2006/relationships/hyperlink" Target="http://narodne-novine.nn.hr/clanci/sluzbeni/274378.html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narodne-novine.nn.hr/clanci/sluzbeni/338866.html" TargetMode="External"/><Relationship Id="rId13" Type="http://schemas.openxmlformats.org/officeDocument/2006/relationships/hyperlink" Target="http://narodne-novine.nn.hr/clanci/sluzbeni/2010_07_91_2573.html" TargetMode="External"/><Relationship Id="rId18" Type="http://schemas.openxmlformats.org/officeDocument/2006/relationships/hyperlink" Target="http://narodne-novine.nn.hr/clanci/sluzbeni/289356.html" TargetMode="External"/><Relationship Id="rId26" Type="http://schemas.openxmlformats.org/officeDocument/2006/relationships/hyperlink" Target="http://narodne-novine.nn.hr/clanci/sluzbeni/2013_02_19_322.html" TargetMode="External"/><Relationship Id="rId3" Type="http://schemas.openxmlformats.org/officeDocument/2006/relationships/hyperlink" Target="http://narodne-novine.nn.hr/clanci/sluzbeni/269760.html" TargetMode="External"/><Relationship Id="rId21" Type="http://schemas.openxmlformats.org/officeDocument/2006/relationships/hyperlink" Target="http://narodne-novine.nn.hr/clanci/sluzbeni/2009_06_65_1456.html" TargetMode="External"/><Relationship Id="rId34" Type="http://schemas.openxmlformats.org/officeDocument/2006/relationships/hyperlink" Target="http://narodne-novine.nn.hr/clanci/sluzbeni/2009_12_149_3639.html" TargetMode="External"/><Relationship Id="rId7" Type="http://schemas.openxmlformats.org/officeDocument/2006/relationships/hyperlink" Target="http://narodne-novine.nn.hr/clanci/sluzbeni/308269.html" TargetMode="External"/><Relationship Id="rId12" Type="http://schemas.openxmlformats.org/officeDocument/2006/relationships/hyperlink" Target="http://narodne-novine.nn.hr/clanci/sluzbeni/2009_07_86_2124.html" TargetMode="External"/><Relationship Id="rId17" Type="http://schemas.openxmlformats.org/officeDocument/2006/relationships/hyperlink" Target="http://narodne-novine.nn.hr/clanci/sluzbeni/313650.html" TargetMode="External"/><Relationship Id="rId25" Type="http://schemas.openxmlformats.org/officeDocument/2006/relationships/hyperlink" Target="http://narodne-novine.nn.hr/clanci/sluzbeni/2012_12_140_2945.html" TargetMode="External"/><Relationship Id="rId33" Type="http://schemas.openxmlformats.org/officeDocument/2006/relationships/hyperlink" Target="http://narodne-novine.nn.hr/clanci/sluzbeni/298911.html" TargetMode="External"/><Relationship Id="rId2" Type="http://schemas.openxmlformats.org/officeDocument/2006/relationships/hyperlink" Target="http://narodne-novine.nn.hr/clanci/sluzbeni/262575.html" TargetMode="External"/><Relationship Id="rId16" Type="http://schemas.openxmlformats.org/officeDocument/2006/relationships/hyperlink" Target="http://narodne-novine.nn.hr/clanci/sluzbeni/2009_07_86_2123.html" TargetMode="External"/><Relationship Id="rId20" Type="http://schemas.openxmlformats.org/officeDocument/2006/relationships/hyperlink" Target="http://narodne-novine.nn.hr/clanci/sluzbeni/329389.html" TargetMode="External"/><Relationship Id="rId29" Type="http://schemas.openxmlformats.org/officeDocument/2006/relationships/hyperlink" Target="http://narodne-novine.nn.hr/clanci/sluzbeni/254559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arodne-novine.nn.hr/clanci/sluzbeni/231869.html" TargetMode="External"/><Relationship Id="rId11" Type="http://schemas.openxmlformats.org/officeDocument/2006/relationships/hyperlink" Target="http://narodne-novine.nn.hr/clanci/sluzbeni/233338.html" TargetMode="External"/><Relationship Id="rId24" Type="http://schemas.openxmlformats.org/officeDocument/2006/relationships/hyperlink" Target="http://narodne-novine.nn.hr/clanci/sluzbeni/2011_05_55_1194.html" TargetMode="External"/><Relationship Id="rId32" Type="http://schemas.openxmlformats.org/officeDocument/2006/relationships/hyperlink" Target="http://narodne-novine.nn.hr/clanci/sluzbeni/2009_06_65_1457.html" TargetMode="External"/><Relationship Id="rId5" Type="http://schemas.openxmlformats.org/officeDocument/2006/relationships/hyperlink" Target="http://narodne-novine.nn.hr/clanci/sluzbeni/271749.html" TargetMode="External"/><Relationship Id="rId15" Type="http://schemas.openxmlformats.org/officeDocument/2006/relationships/hyperlink" Target="http://narodne-novine.nn.hr/clanci/sluzbeni/2012_01_12_332.html" TargetMode="External"/><Relationship Id="rId23" Type="http://schemas.openxmlformats.org/officeDocument/2006/relationships/hyperlink" Target="http://narodne-novine.nn.hr/clanci/sluzbeni/2010_12_146_3718.html" TargetMode="External"/><Relationship Id="rId28" Type="http://schemas.openxmlformats.org/officeDocument/2006/relationships/hyperlink" Target="http://narodne-novine.nn.hr/clanci/sluzbeni/2013_12_148_3156.html" TargetMode="External"/><Relationship Id="rId10" Type="http://schemas.openxmlformats.org/officeDocument/2006/relationships/hyperlink" Target="http://narodne-novine.nn.hr/clanci/sluzbeni/273232.html" TargetMode="External"/><Relationship Id="rId19" Type="http://schemas.openxmlformats.org/officeDocument/2006/relationships/hyperlink" Target="http://narodne-novine.nn.hr/clanci/sluzbeni/2007_01_2_184.html" TargetMode="External"/><Relationship Id="rId31" Type="http://schemas.openxmlformats.org/officeDocument/2006/relationships/hyperlink" Target="http://narodne-novine.nn.hr/clanci/sluzbeni/310198.html" TargetMode="External"/><Relationship Id="rId4" Type="http://schemas.openxmlformats.org/officeDocument/2006/relationships/hyperlink" Target="http://narodne-novine.nn.hr/clanci/sluzbeni/233367.html" TargetMode="External"/><Relationship Id="rId9" Type="http://schemas.openxmlformats.org/officeDocument/2006/relationships/hyperlink" Target="http://narodne-novine.nn.hr/clanci/sluzbeni/2012_10_118_2552.html" TargetMode="External"/><Relationship Id="rId14" Type="http://schemas.openxmlformats.org/officeDocument/2006/relationships/hyperlink" Target="http://narodne-novine.nn.hr/clanci/sluzbeni/2011_04_49_1096.html" TargetMode="External"/><Relationship Id="rId22" Type="http://schemas.openxmlformats.org/officeDocument/2006/relationships/hyperlink" Target="http://narodne-novine.nn.hr/clanci/sluzbeni/2009_11_137_3315.html" TargetMode="External"/><Relationship Id="rId27" Type="http://schemas.openxmlformats.org/officeDocument/2006/relationships/hyperlink" Target="http://narodne-novine.nn.hr/clanci/sluzbeni/2013_03_33_605.html" TargetMode="External"/><Relationship Id="rId30" Type="http://schemas.openxmlformats.org/officeDocument/2006/relationships/hyperlink" Target="http://narodne-novine.nn.hr/clanci/sluzbeni/264532.html" TargetMode="External"/><Relationship Id="rId35" Type="http://schemas.openxmlformats.org/officeDocument/2006/relationships/hyperlink" Target="http://narodne-novine.nn.hr/clanci/sluzbeni/2010_12_139_3539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ED2F73-A119-44FC-B806-EE081A1D00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000" dirty="0"/>
              <a:t>Uvjeti za ostvarivanje prava i način određivanja visine mirovine u prvom i drugom mirovinskom stupu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6D3EDEA-EE54-4354-BB7D-FB5CF2164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861048"/>
            <a:ext cx="7846640" cy="2376264"/>
          </a:xfrm>
        </p:spPr>
        <p:txBody>
          <a:bodyPr>
            <a:normAutofit/>
          </a:bodyPr>
          <a:lstStyle/>
          <a:p>
            <a:endParaRPr lang="hr-HR" dirty="0"/>
          </a:p>
          <a:p>
            <a:pPr algn="ctr"/>
            <a:endParaRPr lang="hr-HR" dirty="0"/>
          </a:p>
          <a:p>
            <a:pPr algn="ctr"/>
            <a:r>
              <a:rPr lang="hr-HR" dirty="0"/>
              <a:t>dr. sc. Marija Zuber,</a:t>
            </a:r>
          </a:p>
          <a:p>
            <a:pPr algn="ctr"/>
            <a:r>
              <a:rPr lang="hr-HR" dirty="0"/>
              <a:t>savjetnica-urednica, HZ RIF</a:t>
            </a:r>
          </a:p>
          <a:p>
            <a:pPr algn="ctr"/>
            <a:r>
              <a:rPr lang="hr-HR" dirty="0"/>
              <a:t>Listopad, 2017.</a:t>
            </a:r>
          </a:p>
        </p:txBody>
      </p:sp>
    </p:spTree>
    <p:extLst>
      <p:ext uri="{BB962C8B-B14F-4D97-AF65-F5344CB8AC3E}">
        <p14:creationId xmlns:p14="http://schemas.microsoft.com/office/powerpoint/2010/main" xmlns="" val="1958479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3600" dirty="0"/>
              <a:t>MIROVINA IZ I. MIROVINSKOG STUPA</a:t>
            </a:r>
          </a:p>
        </p:txBody>
      </p:sp>
    </p:spTree>
    <p:extLst>
      <p:ext uri="{BB962C8B-B14F-4D97-AF65-F5344CB8AC3E}">
        <p14:creationId xmlns:p14="http://schemas.microsoft.com/office/powerpoint/2010/main" xmlns="" val="55727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280B5D9C-C0FA-47F9-9AD0-958A869CD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r-Latn-RS" sz="3600" dirty="0">
                <a:latin typeface="Arial" panose="020B0604020202020204" pitchFamily="34" charset="0"/>
              </a:rPr>
              <a:t>Zakonska regulativa (I. stup)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DC9E438F-BBDB-448B-A5D2-4122497DF3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143000"/>
            <a:ext cx="8784976" cy="5486400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Zakon o mirovinskom osiguranju ('Narodne novine', br. </a:t>
            </a:r>
            <a:r>
              <a:rPr lang="hr-HR" dirty="0">
                <a:hlinkClick r:id="rId2"/>
              </a:rPr>
              <a:t>157/13</a:t>
            </a:r>
            <a:r>
              <a:rPr lang="hr-HR" dirty="0"/>
              <a:t>, </a:t>
            </a:r>
            <a:r>
              <a:rPr lang="hr-HR" dirty="0">
                <a:hlinkClick r:id="rId3"/>
              </a:rPr>
              <a:t>151/14</a:t>
            </a:r>
            <a:r>
              <a:rPr lang="hr-HR" dirty="0"/>
              <a:t>, </a:t>
            </a:r>
            <a:r>
              <a:rPr lang="hr-HR" dirty="0">
                <a:hlinkClick r:id="rId4"/>
              </a:rPr>
              <a:t>33/15</a:t>
            </a:r>
            <a:r>
              <a:rPr lang="hr-HR" dirty="0"/>
              <a:t>, </a:t>
            </a:r>
            <a:r>
              <a:rPr lang="hr-HR" dirty="0">
                <a:hlinkClick r:id="rId5"/>
              </a:rPr>
              <a:t>93/15</a:t>
            </a:r>
            <a:r>
              <a:rPr lang="hr-HR" dirty="0"/>
              <a:t> i </a:t>
            </a:r>
            <a:r>
              <a:rPr lang="hr-HR" dirty="0">
                <a:hlinkClick r:id="rId6"/>
              </a:rPr>
              <a:t>120/16</a:t>
            </a:r>
            <a:r>
              <a:rPr lang="hr-HR" dirty="0"/>
              <a:t>)</a:t>
            </a:r>
          </a:p>
          <a:p>
            <a:r>
              <a:rPr lang="hr-HR" dirty="0"/>
              <a:t>Zakonu o najvišoj mirovini (“Narodne novine”, br. </a:t>
            </a:r>
            <a:r>
              <a:rPr lang="hr-HR" dirty="0">
                <a:hlinkClick r:id="rId7"/>
              </a:rPr>
              <a:t>162/98</a:t>
            </a:r>
            <a:r>
              <a:rPr lang="hr-HR" dirty="0"/>
              <a:t> i </a:t>
            </a:r>
            <a:r>
              <a:rPr lang="hr-HR" dirty="0">
                <a:hlinkClick r:id="rId8"/>
              </a:rPr>
              <a:t>82/01</a:t>
            </a:r>
            <a:r>
              <a:rPr lang="hr-HR" dirty="0"/>
              <a:t>)</a:t>
            </a:r>
          </a:p>
          <a:p>
            <a:r>
              <a:rPr lang="hr-HR" dirty="0"/>
              <a:t>Zakon o stažu osiguranja s povećanim trajanjem ('Narodne novine', broj </a:t>
            </a:r>
            <a:r>
              <a:rPr lang="hr-HR" dirty="0">
                <a:hlinkClick r:id="rId9"/>
              </a:rPr>
              <a:t>71/99</a:t>
            </a:r>
            <a:r>
              <a:rPr lang="hr-HR" dirty="0"/>
              <a:t>, </a:t>
            </a:r>
            <a:r>
              <a:rPr lang="hr-HR" dirty="0">
                <a:hlinkClick r:id="rId10"/>
              </a:rPr>
              <a:t>46/07</a:t>
            </a:r>
            <a:r>
              <a:rPr lang="hr-HR" dirty="0"/>
              <a:t> i </a:t>
            </a:r>
            <a:r>
              <a:rPr lang="hr-HR" dirty="0">
                <a:hlinkClick r:id="rId11"/>
              </a:rPr>
              <a:t>41/08</a:t>
            </a:r>
            <a:r>
              <a:rPr lang="hr-HR" dirty="0"/>
              <a:t>)</a:t>
            </a:r>
          </a:p>
          <a:p>
            <a:r>
              <a:rPr lang="hr-HR" dirty="0"/>
              <a:t>Zakon o isplati mirovina korisnicima koji su mirovinu ostvarili u republikama bivše SFRJ ('Narodne novine', broj </a:t>
            </a:r>
            <a:r>
              <a:rPr lang="hr-HR" dirty="0">
                <a:hlinkClick r:id="rId12"/>
              </a:rPr>
              <a:t>96/93</a:t>
            </a:r>
            <a:r>
              <a:rPr lang="hr-HR" dirty="0"/>
              <a:t>)</a:t>
            </a:r>
          </a:p>
          <a:p>
            <a:r>
              <a:rPr lang="hr-HR" dirty="0"/>
              <a:t>Zakon o prenošenju sredstava državnog proračuna fondovima mirovinskog i invalidskog osiguranja te usklađivanje mirovina ('Narodne novine', broj </a:t>
            </a:r>
            <a:r>
              <a:rPr lang="hr-HR" dirty="0">
                <a:hlinkClick r:id="rId13"/>
              </a:rPr>
              <a:t>102/98</a:t>
            </a:r>
            <a:r>
              <a:rPr lang="hr-HR" dirty="0"/>
              <a:t>)</a:t>
            </a:r>
          </a:p>
          <a:p>
            <a:r>
              <a:rPr lang="hr-HR" dirty="0"/>
              <a:t>Zakon o povećanju mirovina radi otklanjanja razlika u razini mirovina ostvarenih u različitim razdobljima (“Narodne novine”, broj </a:t>
            </a:r>
            <a:r>
              <a:rPr lang="hr-HR" dirty="0">
                <a:hlinkClick r:id="rId14"/>
              </a:rPr>
              <a:t>127/00</a:t>
            </a:r>
            <a:r>
              <a:rPr lang="hr-HR" dirty="0"/>
              <a:t>)</a:t>
            </a:r>
          </a:p>
          <a:p>
            <a:r>
              <a:rPr lang="hr-HR" dirty="0"/>
              <a:t>Zakon o izvršavanju Državnog proračuna Republike Hrvatske za 2017. godinu ('Narodne novine', broj </a:t>
            </a:r>
            <a:r>
              <a:rPr lang="hr-HR" dirty="0">
                <a:hlinkClick r:id="rId15"/>
              </a:rPr>
              <a:t>119/16</a:t>
            </a:r>
            <a:r>
              <a:rPr lang="hr-HR" dirty="0"/>
              <a:t>)</a:t>
            </a:r>
          </a:p>
          <a:p>
            <a:r>
              <a:rPr lang="hr-HR" dirty="0"/>
              <a:t>Zakon o pravu na dodatak uz mirovinu određenih kategorija korisnika mirovine ('Narodne novine', broj </a:t>
            </a:r>
            <a:r>
              <a:rPr lang="hr-HR" dirty="0">
                <a:hlinkClick r:id="rId16"/>
              </a:rPr>
              <a:t>45/02</a:t>
            </a:r>
            <a:r>
              <a:rPr lang="hr-HR" dirty="0"/>
              <a:t>)</a:t>
            </a:r>
          </a:p>
          <a:p>
            <a:r>
              <a:rPr lang="hr-HR" dirty="0"/>
              <a:t>Zakon o dodatku na mirovine ostvarene prema Zakonu o mirovinskom osiguranju ('Narodne novine', broj </a:t>
            </a:r>
            <a:r>
              <a:rPr lang="hr-HR" dirty="0">
                <a:hlinkClick r:id="rId17"/>
              </a:rPr>
              <a:t>79/07</a:t>
            </a:r>
            <a:r>
              <a:rPr lang="hr-HR" dirty="0"/>
              <a:t> i </a:t>
            </a:r>
            <a:r>
              <a:rPr lang="hr-HR" dirty="0">
                <a:hlinkClick r:id="rId18"/>
              </a:rPr>
              <a:t>114/11</a:t>
            </a:r>
            <a:r>
              <a:rPr lang="hr-HR" dirty="0"/>
              <a:t>)</a:t>
            </a:r>
          </a:p>
          <a:p>
            <a:endParaRPr lang="hr-HR" dirty="0"/>
          </a:p>
        </p:txBody>
      </p:sp>
      <p:sp>
        <p:nvSpPr>
          <p:cNvPr id="7172" name="Slide Number Placeholder 5">
            <a:extLst>
              <a:ext uri="{FF2B5EF4-FFF2-40B4-BE49-F238E27FC236}">
                <a16:creationId xmlns:a16="http://schemas.microsoft.com/office/drawing/2014/main" xmlns="" id="{E49CD493-B6EF-41E9-8900-E3F1926A9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E17CC53-D32D-4AA6-A209-033E34C66BE7}" type="slidenum">
              <a:rPr lang="en-US" altLang="sr-Latn-RS" sz="1400"/>
              <a:pPr eaLnBrk="1" hangingPunct="1"/>
              <a:t>11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xmlns="" val="311786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3C18C0-F62B-470A-B265-2B9DFEB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Posebni zakoni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04CAAF-3533-488E-833C-37A7BD12A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328592"/>
          </a:xfrm>
        </p:spPr>
        <p:txBody>
          <a:bodyPr>
            <a:normAutofit fontScale="85000" lnSpcReduction="20000"/>
          </a:bodyPr>
          <a:lstStyle/>
          <a:p>
            <a:r>
              <a:rPr lang="hr-HR" dirty="0"/>
              <a:t>Zakon o pravima bivših političkih zatvorenika ('Narodne novine', broj </a:t>
            </a:r>
            <a:r>
              <a:rPr lang="hr-HR" dirty="0">
                <a:hlinkClick r:id="rId2"/>
              </a:rPr>
              <a:t>34/95</a:t>
            </a:r>
            <a:r>
              <a:rPr lang="hr-HR" dirty="0"/>
              <a:t>, </a:t>
            </a:r>
            <a:r>
              <a:rPr lang="hr-HR" dirty="0">
                <a:hlinkClick r:id="rId3"/>
              </a:rPr>
              <a:t>164/98</a:t>
            </a:r>
            <a:r>
              <a:rPr lang="hr-HR" dirty="0"/>
              <a:t> i </a:t>
            </a:r>
            <a:r>
              <a:rPr lang="hr-HR" dirty="0">
                <a:hlinkClick r:id="rId4"/>
              </a:rPr>
              <a:t>109/01</a:t>
            </a:r>
            <a:r>
              <a:rPr lang="hr-HR" dirty="0"/>
              <a:t>)</a:t>
            </a:r>
          </a:p>
          <a:p>
            <a:r>
              <a:rPr lang="hr-HR" dirty="0"/>
              <a:t>Zakon o pravima iz mirovinskog osiguranja djelatnih vojnih osoba, policijskih službenika i ovlaštenih službenih osoba ('Narodne novine', broj </a:t>
            </a:r>
            <a:r>
              <a:rPr lang="hr-HR" dirty="0">
                <a:hlinkClick r:id="rId5"/>
              </a:rPr>
              <a:t>128/99</a:t>
            </a:r>
            <a:r>
              <a:rPr lang="hr-HR" dirty="0"/>
              <a:t>, </a:t>
            </a:r>
            <a:r>
              <a:rPr lang="hr-HR" dirty="0">
                <a:hlinkClick r:id="rId6"/>
              </a:rPr>
              <a:t>16/01</a:t>
            </a:r>
            <a:r>
              <a:rPr lang="hr-HR" dirty="0"/>
              <a:t>, </a:t>
            </a:r>
            <a:r>
              <a:rPr lang="hr-HR" dirty="0">
                <a:hlinkClick r:id="rId6"/>
              </a:rPr>
              <a:t>16/01</a:t>
            </a:r>
            <a:r>
              <a:rPr lang="hr-HR" dirty="0"/>
              <a:t>, </a:t>
            </a:r>
            <a:r>
              <a:rPr lang="hr-HR" dirty="0">
                <a:hlinkClick r:id="rId7"/>
              </a:rPr>
              <a:t>22/02</a:t>
            </a:r>
            <a:r>
              <a:rPr lang="hr-HR" dirty="0"/>
              <a:t>, </a:t>
            </a:r>
            <a:r>
              <a:rPr lang="hr-HR" dirty="0">
                <a:hlinkClick r:id="rId8"/>
              </a:rPr>
              <a:t>41/08</a:t>
            </a:r>
            <a:r>
              <a:rPr lang="hr-HR" dirty="0"/>
              <a:t> i </a:t>
            </a:r>
            <a:r>
              <a:rPr lang="hr-HR" dirty="0">
                <a:hlinkClick r:id="rId9"/>
              </a:rPr>
              <a:t>118/12</a:t>
            </a:r>
            <a:r>
              <a:rPr lang="hr-HR" dirty="0"/>
              <a:t>)</a:t>
            </a:r>
          </a:p>
          <a:p>
            <a:r>
              <a:rPr lang="hr-HR" dirty="0"/>
              <a:t>Zakon o pravima i dužnostima zastupnika u Hrvatskom državnom saboru ('Narodne novine', broj </a:t>
            </a:r>
            <a:r>
              <a:rPr lang="hr-HR" dirty="0">
                <a:hlinkClick r:id="rId10"/>
              </a:rPr>
              <a:t>55/00</a:t>
            </a:r>
            <a:r>
              <a:rPr lang="hr-HR" dirty="0"/>
              <a:t>, </a:t>
            </a:r>
            <a:r>
              <a:rPr lang="hr-HR" dirty="0">
                <a:hlinkClick r:id="rId11"/>
              </a:rPr>
              <a:t>107/01</a:t>
            </a:r>
            <a:r>
              <a:rPr lang="hr-HR" dirty="0"/>
              <a:t>, </a:t>
            </a:r>
            <a:r>
              <a:rPr lang="hr-HR" dirty="0">
                <a:hlinkClick r:id="rId12"/>
              </a:rPr>
              <a:t>86/09</a:t>
            </a:r>
            <a:r>
              <a:rPr lang="hr-HR" dirty="0"/>
              <a:t>, </a:t>
            </a:r>
            <a:r>
              <a:rPr lang="hr-HR" dirty="0">
                <a:hlinkClick r:id="rId13"/>
              </a:rPr>
              <a:t>91/10</a:t>
            </a:r>
            <a:r>
              <a:rPr lang="hr-HR" dirty="0"/>
              <a:t>, </a:t>
            </a:r>
            <a:r>
              <a:rPr lang="hr-HR" dirty="0">
                <a:hlinkClick r:id="rId14"/>
              </a:rPr>
              <a:t>49/11</a:t>
            </a:r>
            <a:r>
              <a:rPr lang="hr-HR" dirty="0"/>
              <a:t> i </a:t>
            </a:r>
            <a:r>
              <a:rPr lang="hr-HR" dirty="0">
                <a:hlinkClick r:id="rId15"/>
              </a:rPr>
              <a:t>12/12</a:t>
            </a:r>
            <a:r>
              <a:rPr lang="hr-HR" dirty="0"/>
              <a:t>) </a:t>
            </a:r>
          </a:p>
          <a:p>
            <a:r>
              <a:rPr lang="hr-HR" dirty="0"/>
              <a:t>Zakon o smanjenju mirovina određenih prema Zakonu o pravima i dužnostima zastupnika u Hrvatskom saboru ('Narodne novine', broj  </a:t>
            </a:r>
            <a:r>
              <a:rPr lang="hr-HR" dirty="0">
                <a:hlinkClick r:id="rId16"/>
              </a:rPr>
              <a:t>86/09</a:t>
            </a:r>
            <a:r>
              <a:rPr lang="hr-HR" dirty="0"/>
              <a:t>)</a:t>
            </a:r>
          </a:p>
          <a:p>
            <a:r>
              <a:rPr lang="hr-HR" dirty="0"/>
              <a:t>Zakon o pravima hrvatskih branitelja iz Domovinskog rata i članova njihovih obitelji ('Narodne novine</a:t>
            </a:r>
            <a:r>
              <a:rPr lang="hr-HR" dirty="0">
                <a:hlinkClick r:id="rId17"/>
              </a:rPr>
              <a:t>’</a:t>
            </a:r>
            <a:r>
              <a:rPr lang="hr-HR" dirty="0"/>
              <a:t>,  </a:t>
            </a:r>
            <a:r>
              <a:rPr lang="hr-HR" dirty="0">
                <a:hlinkClick r:id="rId17"/>
              </a:rPr>
              <a:t>174/04</a:t>
            </a:r>
            <a:r>
              <a:rPr lang="hr-HR" dirty="0"/>
              <a:t>, </a:t>
            </a:r>
            <a:r>
              <a:rPr lang="hr-HR" dirty="0">
                <a:hlinkClick r:id="rId18"/>
              </a:rPr>
              <a:t>92/05</a:t>
            </a:r>
            <a:r>
              <a:rPr lang="hr-HR" dirty="0"/>
              <a:t>, </a:t>
            </a:r>
            <a:r>
              <a:rPr lang="hr-HR" dirty="0">
                <a:hlinkClick r:id="rId19"/>
              </a:rPr>
              <a:t>2/07</a:t>
            </a:r>
            <a:r>
              <a:rPr lang="hr-HR" dirty="0"/>
              <a:t>, </a:t>
            </a:r>
            <a:r>
              <a:rPr lang="hr-HR" dirty="0">
                <a:hlinkClick r:id="rId20"/>
              </a:rPr>
              <a:t>107/07</a:t>
            </a:r>
            <a:r>
              <a:rPr lang="hr-HR" dirty="0"/>
              <a:t>, </a:t>
            </a:r>
            <a:r>
              <a:rPr lang="hr-HR" dirty="0">
                <a:hlinkClick r:id="rId21"/>
              </a:rPr>
              <a:t>65/09</a:t>
            </a:r>
            <a:r>
              <a:rPr lang="hr-HR" dirty="0"/>
              <a:t>, </a:t>
            </a:r>
            <a:r>
              <a:rPr lang="hr-HR" dirty="0">
                <a:hlinkClick r:id="rId22"/>
              </a:rPr>
              <a:t>137/09</a:t>
            </a:r>
            <a:r>
              <a:rPr lang="hr-HR" dirty="0"/>
              <a:t>, </a:t>
            </a:r>
            <a:r>
              <a:rPr lang="hr-HR" dirty="0">
                <a:hlinkClick r:id="rId23"/>
              </a:rPr>
              <a:t>146/10</a:t>
            </a:r>
            <a:r>
              <a:rPr lang="hr-HR" dirty="0"/>
              <a:t>, </a:t>
            </a:r>
            <a:r>
              <a:rPr lang="hr-HR" dirty="0">
                <a:hlinkClick r:id="rId24"/>
              </a:rPr>
              <a:t>55/11</a:t>
            </a:r>
            <a:r>
              <a:rPr lang="hr-HR" dirty="0"/>
              <a:t>, </a:t>
            </a:r>
            <a:r>
              <a:rPr lang="hr-HR" dirty="0">
                <a:hlinkClick r:id="rId25"/>
              </a:rPr>
              <a:t>140/12</a:t>
            </a:r>
            <a:r>
              <a:rPr lang="hr-HR" dirty="0"/>
              <a:t>, </a:t>
            </a:r>
            <a:r>
              <a:rPr lang="hr-HR" dirty="0">
                <a:hlinkClick r:id="rId26"/>
              </a:rPr>
              <a:t>19/13</a:t>
            </a:r>
            <a:r>
              <a:rPr lang="hr-HR" dirty="0"/>
              <a:t>, </a:t>
            </a:r>
            <a:r>
              <a:rPr lang="hr-HR" dirty="0">
                <a:hlinkClick r:id="rId27"/>
              </a:rPr>
              <a:t>33/13</a:t>
            </a:r>
            <a:r>
              <a:rPr lang="hr-HR" dirty="0"/>
              <a:t>, </a:t>
            </a:r>
            <a:r>
              <a:rPr lang="hr-HR" dirty="0">
                <a:solidFill>
                  <a:schemeClr val="tx2"/>
                </a:solidFill>
              </a:rPr>
              <a:t>14</a:t>
            </a:r>
            <a:r>
              <a:rPr lang="hr-HR" dirty="0">
                <a:hlinkClick r:id="rId28"/>
              </a:rPr>
              <a:t>8/13</a:t>
            </a:r>
            <a:r>
              <a:rPr lang="hr-HR" dirty="0"/>
              <a:t>)</a:t>
            </a:r>
          </a:p>
          <a:p>
            <a:r>
              <a:rPr lang="hr-HR" dirty="0"/>
              <a:t>Zakon o Hrvatskoj akademiji znanosti i umjetnosti ('Narodne novine', br. </a:t>
            </a:r>
            <a:r>
              <a:rPr lang="hr-HR" dirty="0">
                <a:hlinkClick r:id="rId29"/>
              </a:rPr>
              <a:t>34/91</a:t>
            </a:r>
            <a:r>
              <a:rPr lang="hr-HR" dirty="0"/>
              <a:t>, </a:t>
            </a:r>
            <a:r>
              <a:rPr lang="hr-HR" dirty="0">
                <a:hlinkClick r:id="rId30"/>
              </a:rPr>
              <a:t>43/96</a:t>
            </a:r>
            <a:r>
              <a:rPr lang="hr-HR" dirty="0"/>
              <a:t>, </a:t>
            </a:r>
            <a:r>
              <a:rPr lang="hr-HR" dirty="0">
                <a:hlinkClick r:id="rId31"/>
              </a:rPr>
              <a:t>150/02</a:t>
            </a:r>
            <a:r>
              <a:rPr lang="hr-HR" dirty="0"/>
              <a:t>, </a:t>
            </a:r>
            <a:r>
              <a:rPr lang="hr-HR" dirty="0">
                <a:hlinkClick r:id="rId32"/>
              </a:rPr>
              <a:t>65/09</a:t>
            </a:r>
            <a:r>
              <a:rPr lang="hr-HR" dirty="0"/>
              <a:t>)</a:t>
            </a:r>
          </a:p>
          <a:p>
            <a:r>
              <a:rPr lang="hr-HR" dirty="0"/>
              <a:t> Zakon o uvjetima za stjecanje prava na starosnu mirovinu radnika profesionalno izloženih azbestu ('Narodne novine', broj </a:t>
            </a:r>
            <a:r>
              <a:rPr lang="hr-HR" dirty="0">
                <a:hlinkClick r:id="rId33"/>
              </a:rPr>
              <a:t>79/07</a:t>
            </a:r>
            <a:r>
              <a:rPr lang="hr-HR" dirty="0"/>
              <a:t>,  </a:t>
            </a:r>
            <a:r>
              <a:rPr lang="hr-HR" dirty="0">
                <a:hlinkClick r:id="rId34"/>
              </a:rPr>
              <a:t>149/09</a:t>
            </a:r>
            <a:r>
              <a:rPr lang="hr-HR" dirty="0"/>
              <a:t>, </a:t>
            </a:r>
            <a:r>
              <a:rPr lang="hr-HR" dirty="0">
                <a:hlinkClick r:id="rId35"/>
              </a:rPr>
              <a:t>139/10</a:t>
            </a:r>
            <a:r>
              <a:rPr lang="hr-HR" dirty="0"/>
              <a:t>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88053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990600"/>
          </a:xfrm>
        </p:spPr>
        <p:txBody>
          <a:bodyPr/>
          <a:lstStyle/>
          <a:p>
            <a:pPr eaLnBrk="1" hangingPunct="1"/>
            <a:r>
              <a:rPr lang="hr-HR" altLang="sr-Latn-RS" sz="3600" dirty="0">
                <a:latin typeface="Calibri" panose="020F0502020204030204" pitchFamily="34" charset="0"/>
                <a:cs typeface="Arial" panose="020B0604020202020204" pitchFamily="34" charset="0"/>
              </a:rPr>
              <a:t>NAČELA FUNKCIONIRANJA I. STUPA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altLang="sr-Latn-RS" sz="2800" b="1" dirty="0"/>
              <a:t>Načelo solidarnosti</a:t>
            </a:r>
            <a:r>
              <a:rPr lang="hr-HR" altLang="sr-Latn-RS" sz="2800" dirty="0"/>
              <a:t> – solidarnost na tri razine:</a:t>
            </a:r>
          </a:p>
          <a:p>
            <a:pPr marL="1085850" indent="-457200" eaLnBrk="1" hangingPunct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800" dirty="0"/>
              <a:t>   između osoba koje plaćaju doprinose</a:t>
            </a:r>
          </a:p>
          <a:p>
            <a:pPr marL="1085850" indent="-457200" eaLnBrk="1" hangingPunct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800" dirty="0"/>
              <a:t>   između korisnika mirovinskih prava</a:t>
            </a:r>
          </a:p>
          <a:p>
            <a:pPr marL="1085850" indent="-457200" eaLnBrk="1" hangingPunct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800" dirty="0"/>
              <a:t>   međugeneracijski, između sadašnjih</a:t>
            </a:r>
          </a:p>
          <a:p>
            <a:pPr marL="1085850" indent="-457200" eaLnBrk="1" hangingPunct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800" dirty="0"/>
              <a:t>   osiguranika i sadašnjih korisnika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altLang="sr-Latn-RS" sz="2800" b="1" dirty="0"/>
              <a:t>Načelo uzajamnosti</a:t>
            </a:r>
            <a:r>
              <a:rPr lang="hr-HR" altLang="sr-Latn-RS" sz="2800" dirty="0"/>
              <a:t> - opseg mirovinskih prava djelomično ovisi o iznosima plaćenih doprinosa</a:t>
            </a:r>
          </a:p>
          <a:p>
            <a:pPr eaLnBrk="1" hangingPunct="1">
              <a:buFontTx/>
              <a:buNone/>
            </a:pPr>
            <a:r>
              <a:rPr lang="hr-HR" altLang="sr-Latn-RS" sz="2800" dirty="0"/>
              <a:t>   </a:t>
            </a:r>
          </a:p>
          <a:p>
            <a:pPr eaLnBrk="1" hangingPunct="1">
              <a:buClr>
                <a:schemeClr val="tx1"/>
              </a:buClr>
              <a:buFontTx/>
              <a:buChar char=" "/>
            </a:pPr>
            <a:endParaRPr lang="hr-HR" altLang="sr-Latn-RS" dirty="0"/>
          </a:p>
          <a:p>
            <a:pPr eaLnBrk="1" hangingPunct="1">
              <a:buFontTx/>
              <a:buNone/>
            </a:pP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xmlns="" val="1146659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229600" cy="1295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OSTVARIVANJE PRAVA NA MIROVINU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84784"/>
            <a:ext cx="8591872" cy="4680520"/>
          </a:xfrm>
        </p:spPr>
        <p:txBody>
          <a:bodyPr/>
          <a:lstStyle/>
          <a:p>
            <a:pPr eaLnBrk="1" hangingPunct="1"/>
            <a:r>
              <a:rPr lang="hr-HR" altLang="sr-Latn-RS" sz="2000" dirty="0"/>
              <a:t>Do 31. 12. 2013. mirovina se mogla ostvariti samo nakon </a:t>
            </a:r>
            <a:r>
              <a:rPr lang="hr-HR" altLang="sr-Latn-RS" sz="2000" i="1" dirty="0">
                <a:solidFill>
                  <a:srgbClr val="FF0000"/>
                </a:solidFill>
              </a:rPr>
              <a:t>prestanka</a:t>
            </a:r>
            <a:r>
              <a:rPr lang="hr-HR" altLang="sr-Latn-RS" sz="2000" i="1" dirty="0"/>
              <a:t> </a:t>
            </a:r>
            <a:r>
              <a:rPr lang="hr-HR" altLang="sr-Latn-RS" sz="2000" dirty="0"/>
              <a:t>zaposlenja odnosno obavljanja djelatnosti prema kojoj postoji obveza na osiguranje.</a:t>
            </a:r>
          </a:p>
          <a:p>
            <a:pPr marL="0" indent="0" eaLnBrk="1" hangingPunct="1">
              <a:buNone/>
            </a:pPr>
            <a:endParaRPr lang="hr-HR" altLang="sr-Latn-RS" sz="2000" dirty="0"/>
          </a:p>
          <a:p>
            <a:pPr marL="0" indent="0" eaLnBrk="1" hangingPunct="1">
              <a:buNone/>
            </a:pPr>
            <a:r>
              <a:rPr lang="hr-HR" altLang="sr-Latn-RS" sz="2200" dirty="0">
                <a:solidFill>
                  <a:srgbClr val="FF0000"/>
                </a:solidFill>
              </a:rPr>
              <a:t>OD 1.1.2014.</a:t>
            </a:r>
          </a:p>
          <a:p>
            <a:r>
              <a:rPr lang="hr-HR" altLang="sr-Latn-RS" sz="2200" dirty="0"/>
              <a:t>Osiguranik koji je osiguran po osnovi radnog odnosa i ispunjava uvjete za punu starosnu mirovinu može:</a:t>
            </a:r>
          </a:p>
          <a:p>
            <a:pPr marL="717550" indent="-265113"/>
            <a:r>
              <a:rPr lang="hr-HR" altLang="sr-Latn-RS" sz="2200" dirty="0"/>
              <a:t>ostvariti pravo na mirovinu, primati mirovinu  i  istovremeno</a:t>
            </a:r>
          </a:p>
          <a:p>
            <a:pPr marL="717550" indent="-265113"/>
            <a:r>
              <a:rPr lang="hr-HR" altLang="sr-Latn-RS" sz="2200" dirty="0"/>
              <a:t>nastaviti raditi s nepunim radnim vremenom, najviše do polovine punog radnog vremena (najviše 20 sati tjedno)</a:t>
            </a:r>
          </a:p>
          <a:p>
            <a:r>
              <a:rPr lang="hr-HR" altLang="sr-Latn-RS" sz="2200" dirty="0"/>
              <a:t>Korisnik starosne mirovine može se uz mirovinu zaposliti, ali najviše do polovine punog radnog vremena (najviše 20 sati tjedno)</a:t>
            </a:r>
          </a:p>
          <a:p>
            <a:endParaRPr lang="hr-HR" altLang="sr-Latn-RS" sz="2000" dirty="0"/>
          </a:p>
          <a:p>
            <a:pPr eaLnBrk="1" hangingPunct="1">
              <a:buFontTx/>
              <a:buNone/>
            </a:pPr>
            <a:endParaRPr lang="hr-HR" altLang="sr-Latn-RS" sz="2800" dirty="0">
              <a:latin typeface="Arial" panose="020B0604020202020204" pitchFamily="34" charset="0"/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11B716A-F875-41E7-8469-E8E187119B3A}" type="slidenum">
              <a:rPr lang="en-US" altLang="sr-Latn-RS" sz="1400"/>
              <a:pPr eaLnBrk="1" hangingPunct="1"/>
              <a:t>14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xmlns="" val="2351584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5888"/>
            <a:ext cx="7777163" cy="908050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r-Latn-RS" sz="3200" dirty="0"/>
              <a:t>VRSTE MIROVINA U I. STUPU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908721"/>
            <a:ext cx="8066087" cy="568893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hr-HR" sz="2400" b="1" dirty="0"/>
              <a:t>starosna mirovina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hr-HR" sz="2400" b="1" dirty="0"/>
              <a:t>prijevremena starosna mirovina</a:t>
            </a: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hr-HR" b="1" dirty="0"/>
              <a:t>starosna mirovina za osiguranika s dugogodišnjim stažem </a:t>
            </a:r>
            <a:endParaRPr lang="hr-HR" sz="2400" b="1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hr-HR" sz="2400" b="1" dirty="0"/>
              <a:t>invalidska mirovina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hr-HR" sz="2000" dirty="0"/>
              <a:t>zbog </a:t>
            </a:r>
            <a:r>
              <a:rPr lang="hr-HR" sz="2000" i="1" dirty="0"/>
              <a:t>potpunog</a:t>
            </a:r>
            <a:r>
              <a:rPr lang="hr-HR" sz="2000" dirty="0"/>
              <a:t> gubitka radne sposobnosti </a:t>
            </a:r>
          </a:p>
          <a:p>
            <a:pPr marL="457200" lvl="1" indent="0"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r>
              <a:rPr lang="hr-HR" sz="2000" dirty="0"/>
              <a:t>    (do 2013. – invalidska mirovina zbog opće nesposobnosti za rad)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hr-HR" sz="2000" dirty="0"/>
              <a:t>zbog</a:t>
            </a:r>
            <a:r>
              <a:rPr lang="hr-HR" sz="2000" b="1" dirty="0"/>
              <a:t> </a:t>
            </a:r>
            <a:r>
              <a:rPr lang="hr-HR" sz="2000" dirty="0"/>
              <a:t> </a:t>
            </a:r>
            <a:r>
              <a:rPr lang="hr-HR" sz="2000" i="1" dirty="0"/>
              <a:t>djelomičnog</a:t>
            </a:r>
            <a:r>
              <a:rPr lang="hr-HR" sz="2000" dirty="0"/>
              <a:t> gubitka radne sposobnosti, uz određivanje poslova koje osiguranik može raditi </a:t>
            </a:r>
          </a:p>
          <a:p>
            <a:pPr marL="457200" lvl="1" indent="0"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r>
              <a:rPr lang="hr-HR" sz="2000" dirty="0"/>
              <a:t>    (do 2013. - invalidska mir. zbog profesionalne nesposobnosti za rad)</a:t>
            </a:r>
            <a:endParaRPr lang="hr-HR" sz="2000" b="1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hr-HR" sz="2400" b="1" dirty="0"/>
              <a:t>obiteljska mirovina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hr-HR" sz="2400" b="1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r>
              <a:rPr lang="hr-HR" sz="2400" dirty="0"/>
              <a:t>Ove mirovine mogu se odrediti kao: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hr-HR" sz="2400" b="1" dirty="0"/>
              <a:t>najniža mirovina</a:t>
            </a:r>
            <a:endParaRPr lang="hr-HR" sz="2400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hr-HR" sz="2400" b="1" dirty="0"/>
              <a:t>najviša mirovina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hr-HR" sz="2400" b="1" dirty="0"/>
              <a:t>osnovna mirovina </a:t>
            </a:r>
            <a:r>
              <a:rPr lang="hr-HR" sz="2400" dirty="0"/>
              <a:t>- </a:t>
            </a:r>
            <a:r>
              <a:rPr lang="hr-HR" sz="2000" dirty="0"/>
              <a:t>ostvaruju je osiguranici koji ostvare i mirovinu iz II. stupa</a:t>
            </a:r>
          </a:p>
        </p:txBody>
      </p:sp>
      <p:sp>
        <p:nvSpPr>
          <p:cNvPr id="11268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7E8F212-6ED0-4A80-9727-1E399F451214}" type="slidenum">
              <a:rPr lang="en-US" altLang="sr-Latn-RS" sz="1400"/>
              <a:pPr eaLnBrk="1" hangingPunct="1"/>
              <a:t>15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xmlns="" val="1382684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E74D50A0-6E94-4959-A89D-B9FC397C85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11763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r-Latn-RS" sz="3600" dirty="0"/>
              <a:t>UVJETI ZA OSTVARIVANJE PRAVA NA MIROVINU </a:t>
            </a:r>
            <a:r>
              <a:rPr lang="hr-HR" altLang="sr-Latn-RS" sz="3600" dirty="0">
                <a:sym typeface="Wingdings" panose="05000000000000000000" pitchFamily="2" charset="2"/>
              </a:rPr>
              <a:t></a:t>
            </a:r>
            <a:r>
              <a:rPr lang="hr-HR" altLang="sr-Latn-RS" sz="3600" dirty="0"/>
              <a:t>do 31. 12. 2030.</a:t>
            </a:r>
            <a:endParaRPr lang="en-US" altLang="sr-Latn-RS" sz="3600" dirty="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25861E57-2894-489A-BB58-6B0EC6A59E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844675"/>
            <a:ext cx="8382000" cy="4479925"/>
          </a:xfrm>
          <a:ln w="28575"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b="1" dirty="0">
                <a:solidFill>
                  <a:srgbClr val="C00000"/>
                </a:solidFill>
              </a:rPr>
              <a:t>Starosna mirovina</a:t>
            </a:r>
          </a:p>
          <a:p>
            <a:pPr eaLnBrk="1" hangingPunct="1">
              <a:defRPr/>
            </a:pPr>
            <a:r>
              <a:rPr lang="hr-HR" sz="2800" b="1" dirty="0">
                <a:solidFill>
                  <a:srgbClr val="C00000"/>
                </a:solidFill>
              </a:rPr>
              <a:t>žene:      </a:t>
            </a:r>
            <a:r>
              <a:rPr lang="hr-HR" sz="2800" dirty="0"/>
              <a:t>	</a:t>
            </a:r>
          </a:p>
          <a:p>
            <a:pPr lvl="1" eaLnBrk="1" hangingPunct="1">
              <a:defRPr/>
            </a:pPr>
            <a:r>
              <a:rPr lang="hr-HR" sz="2400" b="1" dirty="0"/>
              <a:t> 65 godina života i 15 godina mirovinskog staža</a:t>
            </a:r>
            <a:r>
              <a:rPr lang="hr-HR" sz="2400" b="1" i="1" dirty="0"/>
              <a:t>  </a:t>
            </a:r>
            <a:r>
              <a:rPr lang="hr-HR" sz="2400" dirty="0"/>
              <a:t>(ali uz primjenu prijelaznog razdoblja do 2030. godine)</a:t>
            </a:r>
          </a:p>
          <a:p>
            <a:pPr eaLnBrk="1" hangingPunct="1">
              <a:defRPr/>
            </a:pPr>
            <a:r>
              <a:rPr lang="hr-HR" sz="2800" b="1" dirty="0">
                <a:solidFill>
                  <a:srgbClr val="C00000"/>
                </a:solidFill>
              </a:rPr>
              <a:t>muškarci:    </a:t>
            </a:r>
          </a:p>
          <a:p>
            <a:pPr lvl="1" eaLnBrk="1" hangingPunct="1">
              <a:defRPr/>
            </a:pPr>
            <a:r>
              <a:rPr lang="hr-HR" sz="2400" b="1" dirty="0"/>
              <a:t>65 godina života i 15 godina mirovinskog staža</a:t>
            </a:r>
          </a:p>
          <a:p>
            <a:pPr algn="just" eaLnBrk="1" hangingPunct="1">
              <a:defRPr/>
            </a:pPr>
            <a:r>
              <a:rPr lang="hr-HR" sz="2400" dirty="0"/>
              <a:t>za osiguranike koji su ostvarili staž osiguranja s povećanim trajanjem, smanjuje se dobna granica za starosnu mirovinu u ovisnosti o trajanju i stupnju povećanja tog staža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hr-HR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hr-HR" sz="2000" b="1" i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endParaRPr lang="en-US" sz="2000" b="1" i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9684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96C0B9-EDCD-46CA-8CBA-911043687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hr-HR" sz="3600" dirty="0">
                <a:latin typeface="+mn-lt"/>
              </a:rPr>
              <a:t>STAROSNA MIROVINA ZA ŽENE U PRIJELAZNOM RAZDOBLJU DO 2030. GODINE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3723E2-6185-4A41-AAF7-D6DDCEA02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hr-HR" dirty="0"/>
              <a:t>Pravo na starosnu mirovinu stječe osiguranik (žena) kada navrši 15 godina mirovinskog staža i</a:t>
            </a:r>
          </a:p>
          <a:p>
            <a:pPr marL="0" indent="717550" fontAlgn="base">
              <a:buNone/>
            </a:pPr>
            <a:r>
              <a:rPr lang="hr-HR" dirty="0"/>
              <a:t>– u 2014. godini – 61 godinu života</a:t>
            </a:r>
          </a:p>
          <a:p>
            <a:pPr marL="0" indent="717550" fontAlgn="base">
              <a:buNone/>
            </a:pPr>
            <a:r>
              <a:rPr lang="hr-HR" dirty="0"/>
              <a:t>– u 2015. godini – 61 godinu i 3 mjeseca života</a:t>
            </a:r>
          </a:p>
          <a:p>
            <a:pPr marL="0" indent="717550" fontAlgn="base">
              <a:buNone/>
            </a:pPr>
            <a:r>
              <a:rPr lang="hr-HR" dirty="0"/>
              <a:t>– u 2016. godini – 61 godinu i 6 mjeseci života</a:t>
            </a:r>
          </a:p>
          <a:p>
            <a:pPr marL="0" indent="717550" fontAlgn="base">
              <a:buNone/>
            </a:pPr>
            <a:r>
              <a:rPr lang="hr-HR" dirty="0"/>
              <a:t>– </a:t>
            </a:r>
            <a:r>
              <a:rPr lang="hr-HR" b="1" dirty="0"/>
              <a:t>u 2017. godini – 61 godinu i 9 mjeseci života</a:t>
            </a:r>
          </a:p>
          <a:p>
            <a:pPr marL="0" indent="717550" fontAlgn="base">
              <a:buNone/>
            </a:pPr>
            <a:r>
              <a:rPr lang="hr-HR" dirty="0"/>
              <a:t>– u 2018. godini – 62 godine života</a:t>
            </a:r>
          </a:p>
          <a:p>
            <a:pPr marL="0" indent="717550" fontAlgn="base">
              <a:buNone/>
            </a:pPr>
            <a:r>
              <a:rPr lang="hr-HR" dirty="0"/>
              <a:t>– u 2019. godini – 62 godine i 3 mjeseca života</a:t>
            </a:r>
          </a:p>
          <a:p>
            <a:pPr marL="0" indent="717550" fontAlgn="base">
              <a:buNone/>
            </a:pPr>
            <a:r>
              <a:rPr lang="hr-HR" dirty="0"/>
              <a:t>– u 2020. godini – 62 godine i 6 mjeseci života</a:t>
            </a:r>
          </a:p>
          <a:p>
            <a:pPr marL="0" indent="717550" fontAlgn="base">
              <a:buNone/>
            </a:pPr>
            <a:r>
              <a:rPr lang="hr-HR" dirty="0"/>
              <a:t>– u 2021. godini – 62 godine i 9 mjesec života</a:t>
            </a:r>
          </a:p>
          <a:p>
            <a:pPr marL="0" indent="717550" fontAlgn="base">
              <a:buNone/>
            </a:pPr>
            <a:r>
              <a:rPr lang="hr-HR" dirty="0"/>
              <a:t>– u 2022. godini – 63 godine života</a:t>
            </a:r>
          </a:p>
          <a:p>
            <a:pPr marL="0" indent="717550" fontAlgn="base">
              <a:buNone/>
            </a:pPr>
            <a:r>
              <a:rPr lang="hr-HR" dirty="0"/>
              <a:t>– u 2023. godini – 63 godine i 3 mjeseca života</a:t>
            </a:r>
          </a:p>
          <a:p>
            <a:pPr marL="0" indent="717550" fontAlgn="base">
              <a:buNone/>
            </a:pPr>
            <a:r>
              <a:rPr lang="hr-HR" dirty="0"/>
              <a:t>– u 2024. godini – 63 godine i 6 mjeseci života</a:t>
            </a:r>
          </a:p>
          <a:p>
            <a:pPr marL="0" indent="717550" fontAlgn="base">
              <a:buNone/>
            </a:pPr>
            <a:r>
              <a:rPr lang="hr-HR" dirty="0"/>
              <a:t>– u 2025. godini – 63 godine i 9 mjeseci života</a:t>
            </a:r>
          </a:p>
          <a:p>
            <a:pPr marL="0" indent="717550" fontAlgn="base">
              <a:buNone/>
            </a:pPr>
            <a:r>
              <a:rPr lang="hr-HR" dirty="0"/>
              <a:t>– u 2026. godini – 64 godine života</a:t>
            </a:r>
          </a:p>
          <a:p>
            <a:pPr marL="0" indent="717550" fontAlgn="base">
              <a:buNone/>
            </a:pPr>
            <a:r>
              <a:rPr lang="hr-HR" dirty="0"/>
              <a:t>– u 2027. godini – 64 godine i 3 mjeseca života</a:t>
            </a:r>
          </a:p>
          <a:p>
            <a:pPr marL="0" indent="717550" fontAlgn="base">
              <a:buNone/>
            </a:pPr>
            <a:r>
              <a:rPr lang="hr-HR" dirty="0"/>
              <a:t>– u 2028. godini – 64 godine i 6 mjeseci života</a:t>
            </a:r>
          </a:p>
          <a:p>
            <a:pPr marL="0" indent="717550" fontAlgn="base">
              <a:buNone/>
            </a:pPr>
            <a:r>
              <a:rPr lang="hr-HR" dirty="0"/>
              <a:t>– u 2029. godini – 64 godine i 9 mjeseci života</a:t>
            </a:r>
          </a:p>
          <a:p>
            <a:pPr fontAlgn="base"/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150145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4E0023-9E96-4786-BEB3-FDE11FDBE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STAROSNA MIROVINA ZA ŽENE I MUŠKARCE OD 2031. GODINE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578BA7-A321-4919-A367-D0E118A1F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hr-HR" dirty="0"/>
              <a:t>Pravo na starosnu mirovinu osiguranik ima s navršenih 15 godina mirovinskog staža i</a:t>
            </a:r>
          </a:p>
          <a:p>
            <a:pPr marL="182563" indent="0" fontAlgn="base">
              <a:buNone/>
            </a:pPr>
            <a:r>
              <a:rPr lang="hr-HR" dirty="0"/>
              <a:t>– u 2031. godini – 65 godina i 3 mjeseca života</a:t>
            </a:r>
          </a:p>
          <a:p>
            <a:pPr marL="182563" indent="0" fontAlgn="base">
              <a:buNone/>
            </a:pPr>
            <a:r>
              <a:rPr lang="hr-HR" dirty="0"/>
              <a:t>– u 2032. godini – 65 godina i 6 mjeseci života</a:t>
            </a:r>
          </a:p>
          <a:p>
            <a:pPr marL="182563" indent="0" fontAlgn="base">
              <a:buNone/>
            </a:pPr>
            <a:r>
              <a:rPr lang="hr-HR" dirty="0"/>
              <a:t>– u 2033. godini – 65 godina i 9 mjeseci života</a:t>
            </a:r>
          </a:p>
          <a:p>
            <a:pPr marL="182563" indent="0" fontAlgn="base">
              <a:buNone/>
            </a:pPr>
            <a:r>
              <a:rPr lang="hr-HR" dirty="0"/>
              <a:t>– u 2034. godini – 66 godina</a:t>
            </a:r>
          </a:p>
          <a:p>
            <a:pPr marL="182563" indent="0" fontAlgn="base">
              <a:buNone/>
            </a:pPr>
            <a:r>
              <a:rPr lang="hr-HR" dirty="0"/>
              <a:t>– u 2035. godini – 66 godina i 3 mjeseca života</a:t>
            </a:r>
          </a:p>
          <a:p>
            <a:pPr marL="182563" indent="0" fontAlgn="base">
              <a:buNone/>
            </a:pPr>
            <a:r>
              <a:rPr lang="hr-HR" dirty="0"/>
              <a:t>– u 2036. godini – 66 godina i 6 mjeseci života</a:t>
            </a:r>
          </a:p>
          <a:p>
            <a:pPr marL="182563" indent="0" fontAlgn="base">
              <a:buNone/>
            </a:pPr>
            <a:r>
              <a:rPr lang="hr-HR" dirty="0"/>
              <a:t>– u 2037. godini – 66 godina i 9 mjeseci života</a:t>
            </a:r>
          </a:p>
          <a:p>
            <a:pPr fontAlgn="base"/>
            <a:r>
              <a:rPr lang="hr-HR" dirty="0"/>
              <a:t>Pravo na starosnu mirovinu </a:t>
            </a:r>
            <a:r>
              <a:rPr lang="hr-HR" b="1" dirty="0"/>
              <a:t>od 1. siječnja 2038. </a:t>
            </a:r>
            <a:r>
              <a:rPr lang="hr-HR" dirty="0"/>
              <a:t>ima osiguranik kada navrši </a:t>
            </a:r>
            <a:r>
              <a:rPr lang="hr-HR" b="1" dirty="0"/>
              <a:t>67 godina života </a:t>
            </a:r>
            <a:r>
              <a:rPr lang="hr-HR" dirty="0"/>
              <a:t>i </a:t>
            </a:r>
            <a:r>
              <a:rPr lang="hr-HR" b="1" dirty="0"/>
              <a:t>15 godina mirovinskog s</a:t>
            </a:r>
            <a:r>
              <a:rPr lang="hr-HR" dirty="0"/>
              <a:t>taža.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356753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xmlns="" id="{7441F6FF-DA71-4B40-8335-CF542AE0C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r-Latn-RS" sz="3600" dirty="0"/>
              <a:t>PRIJEVREMENA MIROVINA </a:t>
            </a:r>
            <a:r>
              <a:rPr lang="hr-HR" altLang="sr-Latn-RS" sz="3600" dirty="0">
                <a:sym typeface="Wingdings" panose="05000000000000000000" pitchFamily="2" charset="2"/>
              </a:rPr>
              <a:t></a:t>
            </a:r>
            <a:r>
              <a:rPr lang="hr-HR" altLang="sr-Latn-RS" sz="3600" dirty="0"/>
              <a:t>do 31. 12. 2030.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5FE008-671C-4228-8154-0B8FAF362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hr-H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Uvjeti za prijevremenu starosnu mirovinu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>
                <a:solidFill>
                  <a:srgbClr val="C00000"/>
                </a:solidFill>
              </a:rPr>
              <a:t>žene: </a:t>
            </a:r>
            <a:r>
              <a:rPr lang="hr-HR" sz="2800" dirty="0"/>
              <a:t>	 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hr-HR" sz="2800" dirty="0"/>
              <a:t>60 godina života  i  35 godina mirovinskog staža (uz primjenu prijelaznog razdoblja do 2030. godine)</a:t>
            </a:r>
          </a:p>
          <a:p>
            <a:pPr lvl="1" algn="just" eaLnBrk="1" hangingPunct="1">
              <a:lnSpc>
                <a:spcPct val="90000"/>
              </a:lnSpc>
              <a:defRPr/>
            </a:pPr>
            <a:endParaRPr lang="hr-HR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>
                <a:solidFill>
                  <a:srgbClr val="C00000"/>
                </a:solidFill>
              </a:rPr>
              <a:t>muškarci:   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hr-HR" sz="2800" dirty="0"/>
              <a:t>60 godina  života  i  35 godina mirovinskog staža</a:t>
            </a:r>
          </a:p>
          <a:p>
            <a:pPr marL="0" indent="0" eaLnBrk="1" hangingPunct="1">
              <a:buNone/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279365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SADRŽAJ PREZENTACIJE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Socijalno osiguranje – općenito, ciljevi</a:t>
            </a:r>
          </a:p>
          <a:p>
            <a:r>
              <a:rPr lang="hr-HR" dirty="0"/>
              <a:t>Sustav socijalnog osiguranja u RH</a:t>
            </a:r>
          </a:p>
          <a:p>
            <a:r>
              <a:rPr lang="hr-HR" dirty="0"/>
              <a:t>Sustav obveznog i dobrovoljnog mirovinskog osiguranja u RH</a:t>
            </a:r>
          </a:p>
          <a:p>
            <a:r>
              <a:rPr lang="hr-HR" dirty="0"/>
              <a:t>Vrste mirovina iz I. stupa</a:t>
            </a:r>
          </a:p>
          <a:p>
            <a:r>
              <a:rPr lang="hr-HR" dirty="0"/>
              <a:t>Način određivanja visine mirovina iz I. stupa</a:t>
            </a:r>
          </a:p>
          <a:p>
            <a:r>
              <a:rPr lang="hr-HR" dirty="0"/>
              <a:t>Postupak ostvarivanja prava</a:t>
            </a:r>
          </a:p>
          <a:p>
            <a:r>
              <a:rPr lang="hr-HR" dirty="0"/>
              <a:t>Mirovine iz II. stupa</a:t>
            </a:r>
          </a:p>
          <a:p>
            <a:r>
              <a:rPr lang="hr-HR" dirty="0"/>
              <a:t>Financiranje mirovina</a:t>
            </a:r>
          </a:p>
        </p:txBody>
      </p:sp>
    </p:spTree>
    <p:extLst>
      <p:ext uri="{BB962C8B-B14F-4D97-AF65-F5344CB8AC3E}">
        <p14:creationId xmlns:p14="http://schemas.microsoft.com/office/powerpoint/2010/main" xmlns="" val="3436351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xmlns="" id="{0832993C-6DBE-466B-B826-13A602D3F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424936" cy="1080120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PRIJEVREMENA MIROVINA ZA ŽENE U PRIJELAZNOM RAZDOBLJU DO 2030.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389F749B-A0AF-4B9B-96C2-0F719D1716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484783"/>
            <a:ext cx="8964612" cy="5256585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hr-HR" dirty="0"/>
              <a:t>Pravo na prijevremenu starosnu mirovinu stječe osiguranik – žena kada navrši:</a:t>
            </a:r>
          </a:p>
          <a:p>
            <a:pPr marL="0" indent="0" fontAlgn="base">
              <a:buNone/>
            </a:pPr>
            <a:r>
              <a:rPr lang="hr-HR" dirty="0"/>
              <a:t>– u 2014. godini – 56 godina života i 31 godinu mirovinskog staža</a:t>
            </a:r>
          </a:p>
          <a:p>
            <a:pPr marL="0" indent="0" fontAlgn="base">
              <a:buNone/>
            </a:pPr>
            <a:r>
              <a:rPr lang="hr-HR" dirty="0"/>
              <a:t>– u 2015. godini – 56 godina i 3 mjeseca života i 31 godinu i 3 mjeseca mirovinskog staža</a:t>
            </a:r>
          </a:p>
          <a:p>
            <a:pPr marL="0" indent="0" fontAlgn="base">
              <a:buNone/>
            </a:pPr>
            <a:r>
              <a:rPr lang="hr-HR" dirty="0"/>
              <a:t>– u 2016. godini – 56 godina i 6 mjeseci života i 31 godinu i 6 mjeseci mirovinskog staža</a:t>
            </a:r>
          </a:p>
          <a:p>
            <a:pPr marL="0" indent="0" fontAlgn="base">
              <a:buNone/>
            </a:pPr>
            <a:r>
              <a:rPr lang="hr-HR" dirty="0"/>
              <a:t>– </a:t>
            </a:r>
            <a:r>
              <a:rPr lang="hr-HR" b="1" dirty="0"/>
              <a:t>u 2017. godini – 56 godina i 9 mjeseci života i 31 godinu i 9 mjeseci mirovinskog staža</a:t>
            </a:r>
          </a:p>
          <a:p>
            <a:pPr marL="0" indent="0" fontAlgn="base">
              <a:buNone/>
            </a:pPr>
            <a:r>
              <a:rPr lang="hr-HR" dirty="0"/>
              <a:t>– u 2018. godini – 57 godina života i 32 godine mirovinskog staža</a:t>
            </a:r>
          </a:p>
          <a:p>
            <a:pPr marL="0" indent="0" fontAlgn="base">
              <a:buNone/>
            </a:pPr>
            <a:r>
              <a:rPr lang="hr-HR" dirty="0"/>
              <a:t>– u 2019. godini – 57 godina i 3 mjeseca života i 32 godine i 3 mjeseca mirovinskog staža</a:t>
            </a:r>
          </a:p>
          <a:p>
            <a:pPr marL="0" indent="0" fontAlgn="base">
              <a:buNone/>
            </a:pPr>
            <a:r>
              <a:rPr lang="hr-HR" dirty="0"/>
              <a:t>– u 2020. godini – 57 godina i 6 mjeseci života i 32 godine i 6 mjeseci mirovinskog staža</a:t>
            </a:r>
          </a:p>
          <a:p>
            <a:pPr marL="0" indent="0" fontAlgn="base">
              <a:buNone/>
            </a:pPr>
            <a:r>
              <a:rPr lang="hr-HR" dirty="0"/>
              <a:t>– u 2021. godini – 57 godina i 9 mjeseci života i 32 godine i 9 mjeseci mirovinskog staža</a:t>
            </a:r>
          </a:p>
          <a:p>
            <a:pPr marL="0" indent="0" fontAlgn="base">
              <a:buNone/>
            </a:pPr>
            <a:r>
              <a:rPr lang="hr-HR" dirty="0"/>
              <a:t>– u 2022. godini – 58 godina života i 33 godine mirovinskog staža</a:t>
            </a:r>
          </a:p>
          <a:p>
            <a:pPr marL="0" indent="0" fontAlgn="base">
              <a:buNone/>
            </a:pPr>
            <a:r>
              <a:rPr lang="hr-HR" dirty="0"/>
              <a:t>– u 2023. godini – 58 godina i 3 mjeseca života i 33 godine i 3 mjeseca mirovinskog staža</a:t>
            </a:r>
          </a:p>
          <a:p>
            <a:pPr marL="0" indent="0" fontAlgn="base">
              <a:buNone/>
            </a:pPr>
            <a:r>
              <a:rPr lang="hr-HR" dirty="0"/>
              <a:t>– u 2024. godini – 58 godina i 6 mjeseci života i 33 godine i 6 mjeseci mirovinskog staža</a:t>
            </a:r>
          </a:p>
          <a:p>
            <a:pPr marL="0" indent="0" fontAlgn="base">
              <a:buNone/>
            </a:pPr>
            <a:r>
              <a:rPr lang="hr-HR" dirty="0"/>
              <a:t>– u 2025. godini – 58 godina i 9 mjeseci života i 33 godine i 9 mjeseci mirovinskog staža</a:t>
            </a:r>
          </a:p>
          <a:p>
            <a:pPr marL="0" indent="0" fontAlgn="base">
              <a:buNone/>
            </a:pPr>
            <a:r>
              <a:rPr lang="hr-HR" dirty="0"/>
              <a:t>– u 2026. godini – 59 godina života i 34 godine mirovinskog staža</a:t>
            </a:r>
          </a:p>
          <a:p>
            <a:pPr marL="0" indent="0" fontAlgn="base">
              <a:buNone/>
            </a:pPr>
            <a:r>
              <a:rPr lang="hr-HR" dirty="0"/>
              <a:t>– u 2027. godini – 59 godina i 3 mjeseca života i 34 godine i 3 mjeseca mirovinskog staža</a:t>
            </a:r>
          </a:p>
          <a:p>
            <a:pPr marL="0" indent="0" fontAlgn="base">
              <a:buNone/>
            </a:pPr>
            <a:r>
              <a:rPr lang="hr-HR" dirty="0"/>
              <a:t>– u 2028. godini – 59 godina i 6 mjeseci života i 34 godine i 6 mjeseci mirovinskog staža</a:t>
            </a:r>
          </a:p>
          <a:p>
            <a:pPr marL="0" indent="0" fontAlgn="base">
              <a:buNone/>
            </a:pPr>
            <a:r>
              <a:rPr lang="hr-HR" dirty="0"/>
              <a:t>– u 2029. godini – 59 godina i 9 mjeseci života i 34 godine i 9 mjeseci mirovinskog staža</a:t>
            </a:r>
          </a:p>
          <a:p>
            <a:pPr fontAlgn="base"/>
            <a:endParaRPr lang="hr-HR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sr-Latn-RS" sz="2400" dirty="0">
              <a:latin typeface="Arial" panose="020B0604020202020204" pitchFamily="34" charset="0"/>
            </a:endParaRPr>
          </a:p>
        </p:txBody>
      </p:sp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xmlns="" id="{925C52B9-B944-4261-B5DE-DE2E89439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4FAD8F4-C0C6-4242-8AE5-72A719F3A33A}" type="slidenum">
              <a:rPr lang="en-US" altLang="sr-Latn-RS" sz="1400"/>
              <a:pPr eaLnBrk="1" hangingPunct="1"/>
              <a:t>20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xmlns="" val="3179971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658F40-28AC-4053-B4D8-FC3A0BB34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PRIJEVREMENA MIROVINA ZA ŽENE I MUŠKARCE OD 2031. GODINE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B78C7D-D9A4-42AE-AAA9-7BCFC61D9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hr-HR" dirty="0"/>
              <a:t>Pravo na prijevremenu starosnu mirovinu osiguranik ima s navršenih 35 godina mirovinskog staža i:</a:t>
            </a:r>
          </a:p>
          <a:p>
            <a:pPr marL="452438" indent="0" fontAlgn="base">
              <a:buNone/>
            </a:pPr>
            <a:r>
              <a:rPr lang="hr-HR" dirty="0"/>
              <a:t>– u 2031. godini – 60 godina i 3 mjeseca života</a:t>
            </a:r>
          </a:p>
          <a:p>
            <a:pPr marL="452438" indent="0" fontAlgn="base">
              <a:buNone/>
            </a:pPr>
            <a:r>
              <a:rPr lang="hr-HR" dirty="0"/>
              <a:t>– u 2032. godini – 60 godina i 6 mjeseci života</a:t>
            </a:r>
          </a:p>
          <a:p>
            <a:pPr marL="452438" indent="0" fontAlgn="base">
              <a:buNone/>
            </a:pPr>
            <a:r>
              <a:rPr lang="hr-HR" dirty="0"/>
              <a:t>– u 2033. godini – 60 godina i 9 mjeseci života</a:t>
            </a:r>
          </a:p>
          <a:p>
            <a:pPr marL="452438" indent="0" fontAlgn="base">
              <a:buNone/>
            </a:pPr>
            <a:r>
              <a:rPr lang="hr-HR" dirty="0"/>
              <a:t>– u 2034. godini – 61 godinu</a:t>
            </a:r>
          </a:p>
          <a:p>
            <a:pPr marL="452438" indent="0" fontAlgn="base">
              <a:buNone/>
            </a:pPr>
            <a:r>
              <a:rPr lang="hr-HR" dirty="0"/>
              <a:t>– u 2035. godini – 61 godinu i 3 mjeseca života</a:t>
            </a:r>
          </a:p>
          <a:p>
            <a:pPr marL="452438" indent="0" fontAlgn="base">
              <a:buNone/>
            </a:pPr>
            <a:r>
              <a:rPr lang="hr-HR" dirty="0"/>
              <a:t>– u 2036. godini – 61 godinu i 6 mjeseci života</a:t>
            </a:r>
          </a:p>
          <a:p>
            <a:pPr marL="452438" indent="0" fontAlgn="base">
              <a:buNone/>
            </a:pPr>
            <a:r>
              <a:rPr lang="hr-HR" dirty="0"/>
              <a:t>– u 2037. godini – 61 godinu i 9 mjeseci života</a:t>
            </a:r>
          </a:p>
          <a:p>
            <a:pPr fontAlgn="base"/>
            <a:r>
              <a:rPr lang="hr-HR" dirty="0"/>
              <a:t>Pravo na prijevremenu starosnu mirovinu od </a:t>
            </a:r>
            <a:r>
              <a:rPr lang="hr-HR" b="1" dirty="0"/>
              <a:t>1. siječnja 2038. </a:t>
            </a:r>
            <a:r>
              <a:rPr lang="hr-HR" dirty="0"/>
              <a:t>ima osiguranik kada navrši </a:t>
            </a:r>
            <a:r>
              <a:rPr lang="hr-HR" b="1" dirty="0"/>
              <a:t>62 godine života </a:t>
            </a:r>
            <a:r>
              <a:rPr lang="hr-HR" dirty="0"/>
              <a:t>i </a:t>
            </a:r>
            <a:r>
              <a:rPr lang="hr-HR" b="1" dirty="0"/>
              <a:t>35 godina mirovinskog staža.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99239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325DE572-D219-41C6-98D8-9FFF1973D8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6894" y="548680"/>
            <a:ext cx="8229600" cy="1296144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r-Latn-RS" sz="3600" dirty="0">
                <a:latin typeface="+mn-lt"/>
              </a:rPr>
              <a:t>ZAKON O POSREDOVANJU U ZAPOŠLJAVANJU I PRAVIMA ZA VRIJEME NEZAPOSLENOSTI</a:t>
            </a:r>
            <a:endParaRPr lang="en-US" altLang="sr-Latn-RS" sz="3600" dirty="0">
              <a:latin typeface="+mn-lt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1BDDAD5D-7ADD-4865-858D-7038B221CA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981200"/>
            <a:ext cx="8713092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400" b="1" dirty="0">
                <a:latin typeface="Arial" panose="020B0604020202020204" pitchFamily="34" charset="0"/>
              </a:rPr>
              <a:t>Izbor: prijevremena mirovina ili naknada preko Zavoda za zapošljavanje</a:t>
            </a:r>
            <a:r>
              <a:rPr lang="hr-HR" altLang="sr-Latn-RS" sz="2400" dirty="0">
                <a:latin typeface="Arial" panose="020B0604020202020204" pitchFamily="34" charset="0"/>
              </a:rPr>
              <a:t> </a:t>
            </a:r>
            <a:endParaRPr lang="hr-HR" altLang="sr-Latn-RS" dirty="0">
              <a:latin typeface="Arial" panose="020B0604020202020204" pitchFamily="34" charset="0"/>
            </a:endParaRPr>
          </a:p>
          <a:p>
            <a:pPr marL="541338" indent="-365125"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altLang="sr-Latn-RS" sz="2400" dirty="0">
                <a:latin typeface="Arial" panose="020B0604020202020204" pitchFamily="34" charset="0"/>
              </a:rPr>
              <a:t>osobe koje ispune uvjet za prijevremenu starosnu mirovinu mogu biti prijavljene na HZZ-u kao nezaposlene osobe i primati naknadu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altLang="sr-Latn-RS" sz="2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altLang="sr-Latn-RS" b="1" dirty="0">
                <a:latin typeface="Arial" panose="020B0604020202020204" pitchFamily="34" charset="0"/>
              </a:rPr>
              <a:t>U</a:t>
            </a:r>
            <a:r>
              <a:rPr lang="hr-HR" altLang="sr-Latn-RS" sz="2400" b="1" dirty="0">
                <a:latin typeface="Arial" panose="020B0604020202020204" pitchFamily="34" charset="0"/>
              </a:rPr>
              <a:t>vjeti za ostvarivanje prava na trajnu novčanu naknadu za nezaposlenost</a:t>
            </a:r>
            <a:r>
              <a:rPr lang="hr-HR" altLang="sr-Latn-RS" sz="2400" dirty="0">
                <a:latin typeface="Arial" panose="020B0604020202020204" pitchFamily="34" charset="0"/>
              </a:rPr>
              <a:t>  </a:t>
            </a:r>
            <a:r>
              <a:rPr lang="hr-HR" altLang="sr-Latn-RS" dirty="0">
                <a:latin typeface="Arial" panose="020B0604020202020204" pitchFamily="34" charset="0"/>
              </a:rPr>
              <a:t>- </a:t>
            </a:r>
            <a:r>
              <a:rPr lang="hr-HR" altLang="sr-Latn-RS" sz="2400" dirty="0">
                <a:latin typeface="Arial" panose="020B0604020202020204" pitchFamily="34" charset="0"/>
              </a:rPr>
              <a:t>2 kumulativna uvjeta: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400" dirty="0">
                <a:latin typeface="Arial" panose="020B0604020202020204" pitchFamily="34" charset="0"/>
              </a:rPr>
              <a:t>            - 32 g. staža i </a:t>
            </a:r>
          </a:p>
          <a:p>
            <a:pPr marL="1258888" indent="-1258888" eaLnBrk="1" hangingPunct="1">
              <a:lnSpc>
                <a:spcPct val="90000"/>
              </a:lnSpc>
              <a:buFontTx/>
              <a:buNone/>
            </a:pPr>
            <a:r>
              <a:rPr lang="hr-HR" altLang="sr-Latn-RS" sz="2400" dirty="0">
                <a:latin typeface="Arial" panose="020B0604020202020204" pitchFamily="34" charset="0"/>
              </a:rPr>
              <a:t>            - da osobi nedostaje 5 godina starosti do uvjeta za starosnu</a:t>
            </a:r>
            <a:r>
              <a:rPr lang="hr-HR" altLang="sr-Latn-RS" dirty="0">
                <a:latin typeface="Arial" panose="020B0604020202020204" pitchFamily="34" charset="0"/>
              </a:rPr>
              <a:t> </a:t>
            </a:r>
            <a:r>
              <a:rPr lang="hr-HR" altLang="sr-Latn-RS" sz="2400" dirty="0">
                <a:latin typeface="Arial" panose="020B0604020202020204" pitchFamily="34" charset="0"/>
              </a:rPr>
              <a:t>mirovinu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sr-Latn-RS" sz="2400" dirty="0"/>
          </a:p>
        </p:txBody>
      </p:sp>
      <p:sp>
        <p:nvSpPr>
          <p:cNvPr id="19460" name="Slide Number Placeholder 5">
            <a:extLst>
              <a:ext uri="{FF2B5EF4-FFF2-40B4-BE49-F238E27FC236}">
                <a16:creationId xmlns:a16="http://schemas.microsoft.com/office/drawing/2014/main" xmlns="" id="{F7185337-6A41-47D5-B79D-5A39DEE91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AF82006-8626-48B5-A2BF-86C1C9BE443D}" type="slidenum">
              <a:rPr lang="en-US" altLang="sr-Latn-RS" sz="1400"/>
              <a:pPr eaLnBrk="1" hangingPunct="1"/>
              <a:t>22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xmlns="" val="2049688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sr-Latn-RS" sz="3600"/>
              <a:t>POVEĆANJE STAROSNE MIROVINE ZA STARIJE OSIGURANIKE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022725"/>
          </a:xfrm>
        </p:spPr>
        <p:txBody>
          <a:bodyPr/>
          <a:lstStyle/>
          <a:p>
            <a:pPr algn="just" eaLnBrk="1" hangingPunct="1"/>
            <a:r>
              <a:rPr lang="hr-HR" altLang="sr-Latn-RS" sz="2800"/>
              <a:t>radi poticanja dužeg rada i kasnijeg odlaska u mirovinu </a:t>
            </a:r>
            <a:r>
              <a:rPr lang="hr-HR" altLang="sr-Latn-RS" sz="2800">
                <a:sym typeface="Wingdings" panose="05000000000000000000" pitchFamily="2" charset="2"/>
              </a:rPr>
              <a:t> za svaki mjesec odlaska u mirovinu nakon životne dobi propisane za starosnu mirovinu</a:t>
            </a:r>
          </a:p>
          <a:p>
            <a:pPr lvl="1" algn="just" eaLnBrk="1" hangingPunct="1"/>
            <a:r>
              <a:rPr lang="hr-HR" altLang="sr-Latn-RS" sz="2400">
                <a:sym typeface="Wingdings" panose="05000000000000000000" pitchFamily="2" charset="2"/>
              </a:rPr>
              <a:t>mirovina se trajno povećava </a:t>
            </a:r>
            <a:r>
              <a:rPr lang="hr-HR" altLang="sr-Latn-RS" sz="2400" b="1">
                <a:solidFill>
                  <a:srgbClr val="C00000"/>
                </a:solidFill>
                <a:sym typeface="Wingdings" panose="05000000000000000000" pitchFamily="2" charset="2"/>
              </a:rPr>
              <a:t>za 0,15% </a:t>
            </a:r>
            <a:r>
              <a:rPr lang="hr-HR" altLang="sr-Latn-RS" sz="2400">
                <a:sym typeface="Wingdings" panose="05000000000000000000" pitchFamily="2" charset="2"/>
              </a:rPr>
              <a:t>za svaki mjesec kasnijeg odlaska u mirovinu, a </a:t>
            </a:r>
            <a:r>
              <a:rPr lang="hr-HR" altLang="sr-Latn-RS" sz="2400" b="1">
                <a:solidFill>
                  <a:srgbClr val="C00000"/>
                </a:solidFill>
                <a:sym typeface="Wingdings" panose="05000000000000000000" pitchFamily="2" charset="2"/>
              </a:rPr>
              <a:t>najviše za 9% </a:t>
            </a:r>
            <a:r>
              <a:rPr lang="hr-HR" altLang="sr-Latn-RS" sz="2400">
                <a:sym typeface="Wingdings" panose="05000000000000000000" pitchFamily="2" charset="2"/>
              </a:rPr>
              <a:t>ako osiguranik ostvari mirovinu </a:t>
            </a:r>
            <a:r>
              <a:rPr lang="hr-HR" altLang="sr-Latn-RS" sz="2400" b="1">
                <a:solidFill>
                  <a:srgbClr val="C00000"/>
                </a:solidFill>
                <a:sym typeface="Wingdings" panose="05000000000000000000" pitchFamily="2" charset="2"/>
              </a:rPr>
              <a:t>5 godina stariji </a:t>
            </a:r>
            <a:r>
              <a:rPr lang="hr-HR" altLang="sr-Latn-RS" sz="2400">
                <a:sym typeface="Wingdings" panose="05000000000000000000" pitchFamily="2" charset="2"/>
              </a:rPr>
              <a:t>od dobi propisane za starosnu mirovinu</a:t>
            </a:r>
          </a:p>
          <a:p>
            <a:pPr lvl="1" algn="just" eaLnBrk="1" hangingPunct="1"/>
            <a:r>
              <a:rPr lang="hr-HR" altLang="sr-Latn-RS" sz="2400">
                <a:sym typeface="Wingdings" panose="05000000000000000000" pitchFamily="2" charset="2"/>
              </a:rPr>
              <a:t> povećanje pripada samo osiguranicima koji mirovinu ostvare </a:t>
            </a:r>
            <a:r>
              <a:rPr lang="hr-HR" altLang="sr-Latn-RS" sz="2400" b="1">
                <a:solidFill>
                  <a:srgbClr val="C00000"/>
                </a:solidFill>
                <a:sym typeface="Wingdings" panose="05000000000000000000" pitchFamily="2" charset="2"/>
              </a:rPr>
              <a:t>prvi puta</a:t>
            </a:r>
            <a:endParaRPr lang="hr-HR" altLang="sr-Latn-RS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3854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91550" cy="1151855"/>
          </a:xfrm>
        </p:spPr>
        <p:txBody>
          <a:bodyPr>
            <a:normAutofit/>
          </a:bodyPr>
          <a:lstStyle/>
          <a:p>
            <a:r>
              <a:rPr lang="hr-HR" altLang="sr-Latn-RS" sz="3200" dirty="0"/>
              <a:t>STAROSNA MIROVINA ZA DUGOGODIŠNJEG OSIGURANIKA 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497887" cy="5254625"/>
          </a:xfrm>
        </p:spPr>
        <p:txBody>
          <a:bodyPr/>
          <a:lstStyle/>
          <a:p>
            <a:pPr eaLnBrk="1" hangingPunct="1"/>
            <a:r>
              <a:rPr lang="hr-HR" altLang="sr-Latn-RS" sz="2400" dirty="0"/>
              <a:t>Starosna mirovina za dugogodišnjeg osiguranika</a:t>
            </a:r>
            <a:r>
              <a:rPr lang="hr-HR" altLang="sr-Latn-RS" sz="2400" b="1" dirty="0"/>
              <a:t> - </a:t>
            </a:r>
            <a:r>
              <a:rPr lang="hr-HR" altLang="sr-Latn-RS" sz="2400" dirty="0"/>
              <a:t>bez umanjenja, iako osoba nema životnu dob za ostvarivanje prava na starosnu mirovinu</a:t>
            </a:r>
            <a:endParaRPr lang="hr-HR" altLang="sr-Latn-RS" dirty="0"/>
          </a:p>
          <a:p>
            <a:pPr eaLnBrk="1" hangingPunct="1"/>
            <a:r>
              <a:rPr lang="hr-HR" altLang="sr-Latn-RS" sz="2400" dirty="0"/>
              <a:t>UVJETI: </a:t>
            </a:r>
            <a:r>
              <a:rPr lang="hr-HR" altLang="sr-Latn-RS" sz="2400" b="1" dirty="0"/>
              <a:t>60 g</a:t>
            </a:r>
            <a:r>
              <a:rPr lang="hr-HR" altLang="sr-Latn-RS" sz="2400" dirty="0"/>
              <a:t> života i </a:t>
            </a:r>
            <a:r>
              <a:rPr lang="hr-HR" altLang="sr-Latn-RS" sz="2400" b="1" dirty="0"/>
              <a:t>41 g</a:t>
            </a:r>
            <a:r>
              <a:rPr lang="hr-HR" altLang="sr-Latn-RS" sz="2400" dirty="0"/>
              <a:t> staža osiguranja</a:t>
            </a:r>
          </a:p>
          <a:p>
            <a:pPr eaLnBrk="1" hangingPunct="1"/>
            <a:r>
              <a:rPr lang="hr-HR" altLang="sr-Latn-RS" sz="2400" dirty="0"/>
              <a:t>Mirovina se povećava za 0,15% po mjesecu odlaska u mirovinu nakon 60. g ako osiguranik ima 41 g staža osiguranja u efektivnom trajanju </a:t>
            </a:r>
          </a:p>
          <a:p>
            <a:pPr eaLnBrk="1" hangingPunct="1"/>
            <a:r>
              <a:rPr lang="hr-HR" altLang="sr-Latn-RS" sz="2400" dirty="0"/>
              <a:t>Osiguranici koji ispunjavaju uvjete za starosnu mirovinu </a:t>
            </a:r>
            <a:r>
              <a:rPr lang="hr-HR" altLang="sr-Latn-RS" sz="2400" u="sng" dirty="0"/>
              <a:t>ne mogu ostvariti ovu mirovinu</a:t>
            </a:r>
            <a:r>
              <a:rPr lang="hr-HR" altLang="sr-Latn-RS" sz="2000" u="sng" dirty="0"/>
              <a:t>.</a:t>
            </a:r>
            <a:r>
              <a:rPr lang="hr-HR" altLang="sr-Latn-RS" sz="2000" dirty="0"/>
              <a:t>     </a:t>
            </a:r>
          </a:p>
          <a:p>
            <a:r>
              <a:rPr lang="hr-HR" altLang="sr-Latn-RS" dirty="0"/>
              <a:t>Korisnici ove mirovine ne mogu raditi do polovine punog radnog vremena i primati mirovinu.</a:t>
            </a:r>
          </a:p>
          <a:p>
            <a:pPr eaLnBrk="1" hangingPunct="1"/>
            <a:endParaRPr lang="hr-HR" altLang="sr-Latn-RS" sz="2400" dirty="0"/>
          </a:p>
          <a:p>
            <a:pPr eaLnBrk="1" hangingPunct="1"/>
            <a:endParaRPr lang="hr-HR" altLang="sr-Latn-RS" sz="2400" dirty="0"/>
          </a:p>
        </p:txBody>
      </p:sp>
      <p:sp>
        <p:nvSpPr>
          <p:cNvPr id="17412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D534AB-DD17-4217-8999-627061648DA6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xmlns="" val="489212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dirty="0"/>
              <a:t>PRIJEVREMENA STAROSNA MIROVINA ZA NEZAPOSLENE OSOBE</a:t>
            </a:r>
            <a:r>
              <a:rPr lang="hr-HR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/>
          <a:lstStyle/>
          <a:p>
            <a:r>
              <a:rPr lang="hr-HR" altLang="sr-Latn-RS" dirty="0"/>
              <a:t>Prijevremena starosna mirovina, ali </a:t>
            </a:r>
            <a:r>
              <a:rPr lang="hr-HR" altLang="sr-Latn-RS" u="sng" dirty="0"/>
              <a:t>bez umanjenja</a:t>
            </a:r>
            <a:r>
              <a:rPr lang="hr-HR" altLang="sr-Latn-RS" dirty="0"/>
              <a:t> koje se primjenjuje za prijevremene mirovine</a:t>
            </a:r>
          </a:p>
          <a:p>
            <a:r>
              <a:rPr lang="hr-HR" altLang="sr-Latn-RS" dirty="0"/>
              <a:t>UVJETI:</a:t>
            </a:r>
          </a:p>
          <a:p>
            <a:pPr marL="0" indent="0">
              <a:buNone/>
            </a:pPr>
            <a:r>
              <a:rPr lang="hr-HR" altLang="sr-Latn-RS" dirty="0"/>
              <a:t>   - osoba koja je nezaposlena u trajanju od najmanje 2 g </a:t>
            </a:r>
          </a:p>
          <a:p>
            <a:pPr marL="354013" indent="-354013">
              <a:buNone/>
            </a:pPr>
            <a:r>
              <a:rPr lang="hr-HR" altLang="sr-Latn-RS" dirty="0"/>
              <a:t>   - osoba mora ispunjavati  uvjet starosti i mirovinskog staža za prijevremenu starosnu mirovinu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62590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POVOLJNIJI UVJETI ZA OSTVARIVANJE PRAVA NA MIROVINU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82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hr-HR" sz="2400" dirty="0">
                <a:latin typeface="Arial" charset="0"/>
              </a:rPr>
              <a:t>Za osiguranike koji su ostvarili </a:t>
            </a:r>
            <a:r>
              <a:rPr lang="hr-HR" sz="2400" u="sng" dirty="0">
                <a:latin typeface="Arial" charset="0"/>
              </a:rPr>
              <a:t>staž osiguranja s povećanim trajanjem</a:t>
            </a:r>
            <a:r>
              <a:rPr lang="hr-HR" sz="2400" dirty="0">
                <a:latin typeface="Arial" charset="0"/>
              </a:rPr>
              <a:t>, smanjuje se dobna granica za starosnu mirovinu u ovisnosti o trajanju i stupnju povećanja tog staža.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hr-HR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hr-HR" sz="2400" dirty="0">
                <a:latin typeface="Arial" charset="0"/>
              </a:rPr>
              <a:t>Za zaposlene s </a:t>
            </a:r>
            <a:r>
              <a:rPr lang="hr-HR" sz="2400" u="sng" dirty="0">
                <a:latin typeface="Arial" charset="0"/>
              </a:rPr>
              <a:t>nepunim radnim vremenom</a:t>
            </a:r>
            <a:r>
              <a:rPr lang="hr-HR" sz="2400" dirty="0">
                <a:latin typeface="Arial" charset="0"/>
              </a:rPr>
              <a:t>, u uvjet za ostvarivanje svih prava iz mirovinskog osiguranja, razdoblje u kojem su te osobe radile s nepunim radnim vremenom smatra se razdobljem rada s punim radnim vremenom.</a:t>
            </a: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hr-HR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hr-HR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hr-HR" sz="2000" b="1" i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endParaRPr lang="en-US" sz="2000" b="1" i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75404EB-0918-4536-9287-A827F0AEBB20}" type="slidenum">
              <a:rPr lang="en-US" altLang="sr-Latn-RS" sz="1400"/>
              <a:pPr eaLnBrk="1" hangingPunct="1"/>
              <a:t>26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xmlns="" val="3731712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OBITELJSKA MIROVINA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Udovice i udovci </a:t>
            </a:r>
            <a:r>
              <a:rPr lang="hr-HR" dirty="0"/>
              <a:t>– ako su u trenutku smrti korisnika/osiguranika navršili 50 godina starosti  (ima i propisanih iznimaka)</a:t>
            </a:r>
          </a:p>
          <a:p>
            <a:r>
              <a:rPr lang="hr-HR" b="1" dirty="0"/>
              <a:t>Djeca</a:t>
            </a:r>
            <a:r>
              <a:rPr lang="hr-HR" dirty="0"/>
              <a:t> – sve dok se redovno školuju, a najduže do 26 godina starosti</a:t>
            </a:r>
          </a:p>
          <a:p>
            <a:r>
              <a:rPr lang="hr-HR" altLang="sr-Latn-RS" b="1" dirty="0"/>
              <a:t>Djeca s invaliditetom </a:t>
            </a:r>
            <a:r>
              <a:rPr lang="hr-HR" altLang="sr-Latn-RS" dirty="0"/>
              <a:t>imaju pravo na obiteljsku mirovinu neovisno je li ih roditelj uzdržavao. Ako se zaposle, isplata mirovine se obustavlja, a nakon prestanka zaposlenja ponovno uspostavlja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848949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hr-HR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VISINA MIROVINE OVISI O: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382000" cy="5410200"/>
          </a:xfrm>
        </p:spPr>
        <p:txBody>
          <a:bodyPr>
            <a:normAutofit/>
          </a:bodyPr>
          <a:lstStyle/>
          <a:p>
            <a:pPr lvl="1" indent="-457200" algn="just" eaLnBrk="1" hangingPunct="1">
              <a:lnSpc>
                <a:spcPct val="90000"/>
              </a:lnSpc>
              <a:spcBef>
                <a:spcPct val="50000"/>
              </a:spcBef>
              <a:spcAft>
                <a:spcPct val="30000"/>
              </a:spcAft>
              <a:buClr>
                <a:srgbClr val="306192"/>
              </a:buClr>
              <a:buSzPct val="95000"/>
              <a:buFontTx/>
              <a:buChar char="•"/>
            </a:pPr>
            <a:r>
              <a:rPr lang="hr-HR" altLang="sr-Latn-RS" sz="2400" dirty="0"/>
              <a:t>dužini mirovinskog staža - svaka godina, mjesec i dan  dužeg staža razmjerno povećavaju mirovinu</a:t>
            </a:r>
          </a:p>
          <a:p>
            <a:pPr lvl="1" indent="-457200" algn="just" eaLnBrk="1" hangingPunct="1">
              <a:lnSpc>
                <a:spcPct val="90000"/>
              </a:lnSpc>
              <a:spcBef>
                <a:spcPct val="50000"/>
              </a:spcBef>
              <a:spcAft>
                <a:spcPct val="30000"/>
              </a:spcAft>
              <a:buClr>
                <a:srgbClr val="306192"/>
              </a:buClr>
              <a:buSzPct val="95000"/>
              <a:buFontTx/>
              <a:buChar char="•"/>
            </a:pPr>
            <a:r>
              <a:rPr lang="hr-HR" altLang="sr-Latn-RS" sz="2400" dirty="0"/>
              <a:t>visini plaća/osnovica  - za veću plaću/osnovicu dobije se razmjerno veća mirovina</a:t>
            </a:r>
          </a:p>
          <a:p>
            <a:pPr lvl="1" indent="-457200" algn="just" eaLnBrk="1" hangingPunct="1">
              <a:lnSpc>
                <a:spcPct val="90000"/>
              </a:lnSpc>
              <a:spcBef>
                <a:spcPct val="50000"/>
              </a:spcBef>
              <a:spcAft>
                <a:spcPct val="30000"/>
              </a:spcAft>
              <a:buClr>
                <a:srgbClr val="306192"/>
              </a:buClr>
              <a:buSzPct val="95000"/>
              <a:buFontTx/>
              <a:buChar char="•"/>
            </a:pPr>
            <a:r>
              <a:rPr lang="hr-HR" altLang="sr-Latn-RS" sz="2400" dirty="0"/>
              <a:t>godinama života </a:t>
            </a:r>
          </a:p>
          <a:p>
            <a:pPr lvl="1" indent="-457200" algn="just" eaLnBrk="1" hangingPunct="1">
              <a:lnSpc>
                <a:spcPct val="90000"/>
              </a:lnSpc>
              <a:spcBef>
                <a:spcPct val="50000"/>
              </a:spcBef>
              <a:spcAft>
                <a:spcPct val="30000"/>
              </a:spcAft>
              <a:buClr>
                <a:srgbClr val="306192"/>
              </a:buClr>
              <a:buSzPct val="95000"/>
              <a:buFontTx/>
              <a:buChar char="•"/>
            </a:pPr>
            <a:r>
              <a:rPr lang="hr-HR" altLang="sr-Latn-RS" sz="2400" dirty="0"/>
              <a:t>vrsti mirovine</a:t>
            </a:r>
          </a:p>
          <a:p>
            <a:pPr lvl="1" indent="-457200" algn="just" eaLnBrk="1" hangingPunct="1">
              <a:lnSpc>
                <a:spcPct val="90000"/>
              </a:lnSpc>
              <a:spcBef>
                <a:spcPct val="50000"/>
              </a:spcBef>
              <a:spcAft>
                <a:spcPct val="30000"/>
              </a:spcAft>
              <a:buClr>
                <a:srgbClr val="306192"/>
              </a:buClr>
              <a:buSzPct val="95000"/>
              <a:buFontTx/>
              <a:buChar char="•"/>
            </a:pPr>
            <a:r>
              <a:rPr lang="hr-HR" altLang="sr-Latn-RS" sz="2400" dirty="0"/>
              <a:t>datumu (kalendarskoj godini) ostvarivanja prava </a:t>
            </a:r>
          </a:p>
          <a:p>
            <a:pPr lvl="1" indent="-457200" algn="just" eaLnBrk="1" hangingPunct="1">
              <a:lnSpc>
                <a:spcPct val="90000"/>
              </a:lnSpc>
              <a:spcBef>
                <a:spcPct val="50000"/>
              </a:spcBef>
              <a:spcAft>
                <a:spcPct val="30000"/>
              </a:spcAft>
              <a:buClr>
                <a:srgbClr val="306192"/>
              </a:buClr>
              <a:buSzPct val="95000"/>
              <a:buFontTx/>
              <a:buChar char="•"/>
            </a:pPr>
            <a:r>
              <a:rPr lang="hr-HR" altLang="sr-Latn-RS" sz="2400" dirty="0"/>
              <a:t>obračunskom razdoblju (</a:t>
            </a:r>
            <a:r>
              <a:rPr lang="hr-HR" altLang="sr-Latn-RS" sz="2000" dirty="0"/>
              <a:t>cijeli radni vijek)</a:t>
            </a:r>
          </a:p>
          <a:p>
            <a:pPr lvl="1" indent="-457200" algn="just" eaLnBrk="1" hangingPunct="1">
              <a:lnSpc>
                <a:spcPct val="90000"/>
              </a:lnSpc>
              <a:spcBef>
                <a:spcPct val="50000"/>
              </a:spcBef>
              <a:buClr>
                <a:srgbClr val="306192"/>
              </a:buClr>
              <a:buSzPct val="95000"/>
              <a:buFontTx/>
              <a:buChar char="•"/>
            </a:pPr>
            <a:r>
              <a:rPr lang="hr-HR" altLang="sr-Latn-RS" sz="2400" dirty="0"/>
              <a:t>načinu usklađivanja mirovina – mirovine se usklađuju 2 puta godišnje prema bruto plaćama i potrošačkim cijenama</a:t>
            </a:r>
            <a:endParaRPr lang="en-US" altLang="sr-Latn-RS" sz="2400" dirty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CB559D5-7D45-4A01-8688-C37A0A73D4ED}" type="slidenum">
              <a:rPr lang="en-US" altLang="sr-Latn-RS" sz="1400"/>
              <a:pPr eaLnBrk="1" hangingPunct="1"/>
              <a:t>28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xmlns="" val="2135681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0772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VISINA MIROVINE IZ I. STUPA</a:t>
            </a:r>
            <a:endParaRPr 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Mirovina  =  OB  *  MF  *  AVM</a:t>
            </a:r>
          </a:p>
          <a:p>
            <a:pPr eaLnBrk="1" hangingPunct="1">
              <a:buFontTx/>
              <a:buNone/>
              <a:defRPr/>
            </a:pPr>
            <a:endParaRPr lang="hr-HR" b="1" dirty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hr-HR" sz="2400" b="1" dirty="0">
                <a:latin typeface="Arial" charset="0"/>
              </a:rPr>
              <a:t>OB</a:t>
            </a:r>
            <a:r>
              <a:rPr lang="hr-HR" sz="2400" dirty="0">
                <a:latin typeface="Arial" charset="0"/>
              </a:rPr>
              <a:t> (osobni bodovi) = </a:t>
            </a:r>
            <a:r>
              <a:rPr lang="hr-HR" sz="2400" dirty="0" err="1">
                <a:latin typeface="Arial" charset="0"/>
              </a:rPr>
              <a:t>mirov</a:t>
            </a:r>
            <a:r>
              <a:rPr lang="hr-HR" sz="2400" dirty="0">
                <a:latin typeface="Arial" charset="0"/>
              </a:rPr>
              <a:t>. staž * </a:t>
            </a:r>
            <a:r>
              <a:rPr lang="hr-HR" sz="2400" dirty="0" err="1">
                <a:latin typeface="Arial" charset="0"/>
              </a:rPr>
              <a:t>prosj.VB</a:t>
            </a:r>
            <a:r>
              <a:rPr lang="hr-HR" sz="2400" dirty="0">
                <a:latin typeface="Arial" charset="0"/>
              </a:rPr>
              <a:t>  * polazni faktor</a:t>
            </a:r>
          </a:p>
          <a:p>
            <a:pPr eaLnBrk="1" hangingPunct="1">
              <a:buFontTx/>
              <a:buNone/>
              <a:defRPr/>
            </a:pPr>
            <a:r>
              <a:rPr lang="hr-HR" sz="2400" dirty="0">
                <a:latin typeface="Arial" charset="0"/>
              </a:rPr>
              <a:t>    </a:t>
            </a:r>
          </a:p>
          <a:p>
            <a:pPr eaLnBrk="1" hangingPunct="1">
              <a:buFontTx/>
              <a:buNone/>
              <a:defRPr/>
            </a:pPr>
            <a:r>
              <a:rPr lang="hr-HR" sz="2400" b="1" dirty="0">
                <a:latin typeface="Arial" charset="0"/>
              </a:rPr>
              <a:t>MF</a:t>
            </a:r>
            <a:r>
              <a:rPr lang="hr-HR" sz="2400" dirty="0">
                <a:latin typeface="Arial" charset="0"/>
              </a:rPr>
              <a:t> (mirovinski faktor) određuje u kojem se opsegu uzimaju osobni bodovi za izračun mirovine:   iznosi od </a:t>
            </a:r>
            <a:r>
              <a:rPr lang="hr-HR" sz="2400" b="1" dirty="0">
                <a:latin typeface="Arial" charset="0"/>
              </a:rPr>
              <a:t>0,5  </a:t>
            </a:r>
            <a:r>
              <a:rPr lang="hr-HR" dirty="0">
                <a:latin typeface="Arial" charset="0"/>
              </a:rPr>
              <a:t>do</a:t>
            </a:r>
            <a:r>
              <a:rPr lang="hr-HR" sz="2400" b="1" dirty="0">
                <a:latin typeface="Arial" charset="0"/>
              </a:rPr>
              <a:t> 1</a:t>
            </a:r>
            <a:r>
              <a:rPr lang="hr-HR" sz="2400" dirty="0">
                <a:latin typeface="Arial" charset="0"/>
              </a:rPr>
              <a:t>	   </a:t>
            </a:r>
          </a:p>
          <a:p>
            <a:pPr eaLnBrk="1" hangingPunct="1">
              <a:buFontTx/>
              <a:buNone/>
              <a:defRPr/>
            </a:pPr>
            <a:endParaRPr lang="hr-HR" sz="2400" dirty="0">
              <a:latin typeface="Arial" charset="0"/>
            </a:endParaRPr>
          </a:p>
          <a:p>
            <a:pPr>
              <a:buNone/>
              <a:defRPr/>
            </a:pPr>
            <a:r>
              <a:rPr lang="hr-HR" sz="2400" b="1" dirty="0">
                <a:latin typeface="Arial" charset="0"/>
              </a:rPr>
              <a:t>AVM </a:t>
            </a:r>
            <a:r>
              <a:rPr lang="hr-HR" sz="2400" dirty="0">
                <a:latin typeface="Arial" charset="0"/>
              </a:rPr>
              <a:t>(aktualna vrijednost mirovine): utvrđena svota mirovine za jedan osobni bod -  </a:t>
            </a:r>
            <a:r>
              <a:rPr lang="hr-HR" dirty="0">
                <a:latin typeface="Arial" charset="0"/>
              </a:rPr>
              <a:t>o</a:t>
            </a:r>
            <a:r>
              <a:rPr lang="hr-HR" sz="2400" dirty="0">
                <a:latin typeface="Arial" charset="0"/>
              </a:rPr>
              <a:t>d 1.7.2017. iznosi: </a:t>
            </a:r>
            <a:r>
              <a:rPr lang="hr-HR" b="1" dirty="0">
                <a:latin typeface="Arial" charset="0"/>
              </a:rPr>
              <a:t>63,29 kn</a:t>
            </a:r>
            <a:endParaRPr lang="en-US" sz="2400" dirty="0">
              <a:latin typeface="Arial" charset="0"/>
            </a:endParaRP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DBED30A-F61B-4588-9DFA-3DB895C43CD8}" type="slidenum">
              <a:rPr lang="en-US" altLang="sr-Latn-RS" sz="1400"/>
              <a:pPr eaLnBrk="1" hangingPunct="1"/>
              <a:t>29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xmlns="" val="2614671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/>
              <a:t>ZADAĆA SOCIJALNOG OSIGURANJA (svrha, ciljevi, misija) – domovina: Europa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Ublažavanje predvidivih i nepredvidivih rizika koji fizičkoj osobi nastaju tijekom životnog u radnog vijeka</a:t>
            </a:r>
          </a:p>
          <a:p>
            <a:pPr marL="0" indent="0">
              <a:buNone/>
            </a:pPr>
            <a:r>
              <a:rPr lang="hr-HR" dirty="0"/>
              <a:t>    - starost</a:t>
            </a:r>
          </a:p>
          <a:p>
            <a:pPr marL="0" indent="0">
              <a:buNone/>
            </a:pPr>
            <a:r>
              <a:rPr lang="hr-HR" dirty="0"/>
              <a:t>    - bolest, invalidnost</a:t>
            </a:r>
          </a:p>
          <a:p>
            <a:pPr marL="0" indent="0">
              <a:buNone/>
            </a:pPr>
            <a:r>
              <a:rPr lang="hr-HR" dirty="0"/>
              <a:t>    - nezaposlenost</a:t>
            </a:r>
          </a:p>
          <a:p>
            <a:pPr marL="0" indent="0">
              <a:buNone/>
            </a:pPr>
            <a:r>
              <a:rPr lang="hr-HR" dirty="0"/>
              <a:t>    - siromaštvo</a:t>
            </a:r>
          </a:p>
          <a:p>
            <a:r>
              <a:rPr lang="hr-HR" dirty="0"/>
              <a:t>Ublažavanje posljedica koji pogađaju pojedinca uslijed djelovanja tržišnih zakona</a:t>
            </a:r>
          </a:p>
          <a:p>
            <a:r>
              <a:rPr lang="hr-HR" dirty="0"/>
              <a:t>Redistribucija dohotka (tomu služi mirovinski sustav)</a:t>
            </a:r>
          </a:p>
          <a:p>
            <a:r>
              <a:rPr lang="hr-HR" dirty="0"/>
              <a:t>Ublažavanje siromaštva </a:t>
            </a:r>
          </a:p>
        </p:txBody>
      </p:sp>
    </p:spTree>
    <p:extLst>
      <p:ext uri="{BB962C8B-B14F-4D97-AF65-F5344CB8AC3E}">
        <p14:creationId xmlns:p14="http://schemas.microsoft.com/office/powerpoint/2010/main" xmlns="" val="3622253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MIROVINSKI</a:t>
            </a:r>
            <a:r>
              <a:rPr lang="hr-HR" sz="3600" dirty="0">
                <a:solidFill>
                  <a:srgbClr val="002060"/>
                </a:solidFill>
                <a:latin typeface="+mn-lt"/>
              </a:rPr>
              <a:t> </a:t>
            </a:r>
            <a:r>
              <a:rPr lang="hr-H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FAKTOR  (MF)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aphicFrame>
        <p:nvGraphicFramePr>
          <p:cNvPr id="7288" name="Group 12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451904666"/>
              </p:ext>
            </p:extLst>
          </p:nvPr>
        </p:nvGraphicFramePr>
        <p:xfrm>
          <a:off x="381000" y="764705"/>
          <a:ext cx="8382000" cy="5976664"/>
        </p:xfrm>
        <a:graphic>
          <a:graphicData uri="http://schemas.openxmlformats.org/drawingml/2006/table">
            <a:tbl>
              <a:tblPr/>
              <a:tblGrid>
                <a:gridCol w="44070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74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37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hr-H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starosna mirovina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prijevremena starosna mirovina</a:t>
                      </a: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invalidska mirovina zbog  potpunog gubitka radne sposobnosti </a:t>
                      </a: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(do 31. 12. 2013.: opće nesposobnosti za rad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Prijevremena</a:t>
                      </a: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umanjenje za svaki nedostajući mjesec starosti do dobnih uvjeta za starosnu mirovinu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5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hr-H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obiteljska mirovina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 – 1</a:t>
                      </a: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(0,7 za jednog korisnika, 08 za dva, 0,9 za tri, 1 za četiri i više korisnika)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86596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invalidska mirovina zbog djelomičnog gubitka radne sposobnosti </a:t>
                      </a: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(do 31. 12. 2013.: profesionalne nesposobnosti za rad)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r>
                        <a:rPr kumimoji="0" lang="hr-H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 korisnike koji rade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0,6667 </a:t>
                      </a:r>
                      <a:r>
                        <a:rPr kumimoji="0" lang="hr-H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 korisnike koji rade, ako je uzrok invalidnosti ozljeda na radu ili profesionalna bolest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r>
                        <a:rPr kumimoji="0" lang="hr-H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 korisnike koji ne rade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0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OSNOVNA MIROVINA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 korisnika mirovine iz II. stupa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1320221"/>
                  </a:ext>
                </a:extLst>
              </a:tr>
            </a:tbl>
          </a:graphicData>
        </a:graphic>
      </p:graphicFrame>
      <p:sp>
        <p:nvSpPr>
          <p:cNvPr id="327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A09B2C1-8E8C-408A-9B30-C84413191DE3}" type="slidenum">
              <a:rPr lang="en-US" altLang="sr-Latn-RS" sz="1400"/>
              <a:pPr eaLnBrk="1" hangingPunct="1"/>
              <a:t>30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xmlns="" val="22034784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xmlns="" id="{79820C9F-2B96-4BF4-9F12-94CB3A779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45D22C4-989D-47E6-9522-F048C657CE73}" type="slidenum">
              <a:rPr lang="en-US" altLang="sr-Latn-RS" sz="1400"/>
              <a:pPr eaLnBrk="1" hangingPunct="1"/>
              <a:t>31</a:t>
            </a:fld>
            <a:endParaRPr lang="en-US" altLang="sr-Latn-RS" sz="1400"/>
          </a:p>
        </p:txBody>
      </p:sp>
      <p:pic>
        <p:nvPicPr>
          <p:cNvPr id="33795" name="Picture 4">
            <a:extLst>
              <a:ext uri="{FF2B5EF4-FFF2-40B4-BE49-F238E27FC236}">
                <a16:creationId xmlns:a16="http://schemas.microsoft.com/office/drawing/2014/main" xmlns="" id="{248EB622-AB42-4727-8EEA-D7D5971D3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8077200" cy="518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87035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127AD-6F43-43C2-A7BF-AE50CD7B2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/>
              <a:t>UMANJENJE PRIJEVREMENE MIROVINE ZA ŽENE U 2017.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C09771-8BCA-454E-B112-C48A592F4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dirty="0"/>
              <a:t>U razdoblju do 31. prosinca 2030., ženi koja stječe pravo na prijevremenu starosnu mirovinu, polazni faktor za određivanje te mirovine iznosi (umanjenje):</a:t>
            </a:r>
          </a:p>
          <a:p>
            <a:pPr fontAlgn="base"/>
            <a:r>
              <a:rPr lang="hr-HR" dirty="0"/>
              <a:t>u 2017. godini:</a:t>
            </a:r>
          </a:p>
          <a:p>
            <a:pPr marL="541338" indent="-184150" fontAlgn="base">
              <a:buNone/>
            </a:pPr>
            <a:r>
              <a:rPr lang="hr-HR" sz="2200" dirty="0"/>
              <a:t>– s navršene do 32 godine i 9 mjeseci mirovinskog staža: 0,34% po mjesecu</a:t>
            </a:r>
          </a:p>
          <a:p>
            <a:pPr marL="541338" indent="-184150" fontAlgn="base">
              <a:buNone/>
            </a:pPr>
            <a:r>
              <a:rPr lang="hr-HR" sz="2200" dirty="0"/>
              <a:t>– s navršene 33 godine i 9 mjeseci mirovinskog staža: 0,32% po mjesecu</a:t>
            </a:r>
          </a:p>
          <a:p>
            <a:pPr marL="541338" indent="-184150" fontAlgn="base">
              <a:buNone/>
            </a:pPr>
            <a:r>
              <a:rPr lang="hr-HR" sz="2200" dirty="0"/>
              <a:t>– s navršene 34 godine i 9 mjeseci mirovinskog staža: 0,30% po mjesecu</a:t>
            </a:r>
          </a:p>
          <a:p>
            <a:pPr marL="541338" indent="-184150" fontAlgn="base">
              <a:buNone/>
            </a:pPr>
            <a:r>
              <a:rPr lang="hr-HR" sz="2200" dirty="0"/>
              <a:t>– s navršenih 36 godina i 9 mjeseci mirovinskog staža: 0,25% po mjesecu</a:t>
            </a:r>
          </a:p>
          <a:p>
            <a:pPr marL="541338" indent="-184150" fontAlgn="base">
              <a:buNone/>
            </a:pPr>
            <a:r>
              <a:rPr lang="hr-HR" sz="2200" dirty="0"/>
              <a:t>– s navršenih 37 godina i 9 mjeseci mirovinskog staža: 0,15% po mjesecu</a:t>
            </a:r>
          </a:p>
          <a:p>
            <a:pPr marL="541338" indent="-184150" fontAlgn="base">
              <a:buNone/>
            </a:pPr>
            <a:r>
              <a:rPr lang="hr-HR" sz="2200" dirty="0"/>
              <a:t>– s navršenih 38 godina i 9 mjeseci mirovinskog staža: 0,10% po mjesecu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80489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127AD-6F43-43C2-A7BF-AE50CD7B2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/>
              <a:t>UMANJENJE PRIJEVREMENE MIROVINE ZA ŽENE U 2018.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C09771-8BCA-454E-B112-C48A592F4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U razdoblju do 31. prosinca 2030., ženi koja stječe pravo na prijevremenu starosnu mirovinu, polazni faktor za određivanje te mirovine iznosi (umanjenje):</a:t>
            </a:r>
          </a:p>
          <a:p>
            <a:pPr fontAlgn="base"/>
            <a:r>
              <a:rPr lang="hr-HR" dirty="0"/>
              <a:t>u 2018. godini:</a:t>
            </a:r>
          </a:p>
          <a:p>
            <a:pPr marL="541338" indent="-184150" fontAlgn="base">
              <a:buNone/>
            </a:pPr>
            <a:r>
              <a:rPr lang="hr-HR" dirty="0"/>
              <a:t>– s navršenih 33 godine mirovinskog staža: 0,34% po mjesecu</a:t>
            </a:r>
          </a:p>
          <a:p>
            <a:pPr marL="541338" indent="-184150" fontAlgn="base">
              <a:buNone/>
            </a:pPr>
            <a:r>
              <a:rPr lang="hr-HR" dirty="0"/>
              <a:t>– s navršenih 34 godine mirovinskog staža: 0,32% po mjesecu</a:t>
            </a:r>
          </a:p>
          <a:p>
            <a:pPr marL="541338" indent="-184150" fontAlgn="base">
              <a:buNone/>
            </a:pPr>
            <a:r>
              <a:rPr lang="hr-HR" dirty="0"/>
              <a:t>– s navršenih 35 godina mirovinskog staža: 0,30% po mjesecu</a:t>
            </a:r>
          </a:p>
          <a:p>
            <a:pPr marL="541338" indent="-184150" fontAlgn="base">
              <a:buNone/>
            </a:pPr>
            <a:r>
              <a:rPr lang="hr-HR" dirty="0"/>
              <a:t>– s navršenih 37 godina mirovinskog staža: 0,25% po mjesecu</a:t>
            </a:r>
          </a:p>
          <a:p>
            <a:pPr marL="541338" indent="-184150" fontAlgn="base">
              <a:buNone/>
            </a:pPr>
            <a:r>
              <a:rPr lang="hr-HR" dirty="0"/>
              <a:t>– s navršenih 38 godina mirovinskog staža: 0,15% po mjesecu</a:t>
            </a:r>
          </a:p>
          <a:p>
            <a:pPr marL="541338" indent="-184150" fontAlgn="base">
              <a:buNone/>
            </a:pPr>
            <a:r>
              <a:rPr lang="hr-HR" dirty="0"/>
              <a:t>– s navršenih 39 godina mirovinskog staža: 0,10% po mjesecu</a:t>
            </a:r>
          </a:p>
          <a:p>
            <a:pPr marL="541338" indent="-184150" fontAlgn="base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300729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21949472-FF70-492F-B000-15249EEBAA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4016" y="18288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hr-H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NAJNIŽA MIROVINA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232597A6-647C-497E-B430-E32334DEAC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143000"/>
            <a:ext cx="8784976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r-Latn-RS" sz="2400" dirty="0">
                <a:latin typeface="Arial" panose="020B0604020202020204" pitchFamily="34" charset="0"/>
              </a:rPr>
              <a:t>Pravo na najnižu mirovinu imaju korisnici mirovina ostvarenih od 1.1.1999. ako im je mirovina manja od najniže mirovine. </a:t>
            </a:r>
          </a:p>
          <a:p>
            <a:pPr eaLnBrk="1" hangingPunct="1"/>
            <a:r>
              <a:rPr lang="hr-HR" altLang="sr-Latn-RS" sz="2400" dirty="0">
                <a:latin typeface="Arial" panose="020B0604020202020204" pitchFamily="34" charset="0"/>
              </a:rPr>
              <a:t>Pravo na najnižu mirovinu nemaju zaposleni korisnici invalidske mirovine zbog profesionalne nesposobnosti za rad.</a:t>
            </a:r>
            <a:endParaRPr lang="en-US" altLang="sr-Latn-RS" sz="2400" dirty="0">
              <a:latin typeface="Arial" panose="020B0604020202020204" pitchFamily="34" charset="0"/>
            </a:endParaRPr>
          </a:p>
          <a:p>
            <a:pPr eaLnBrk="1" hangingPunct="1"/>
            <a:r>
              <a:rPr lang="hr-HR" altLang="sr-Latn-RS" sz="2400" dirty="0">
                <a:latin typeface="Arial" panose="020B0604020202020204" pitchFamily="34" charset="0"/>
              </a:rPr>
              <a:t>Najniža mirovina po god. staža od 1.7.2017. iznosi:  </a:t>
            </a:r>
            <a:r>
              <a:rPr lang="hr-HR" altLang="sr-Latn-RS" b="1" dirty="0">
                <a:latin typeface="Arial" panose="020B0604020202020204" pitchFamily="34" charset="0"/>
              </a:rPr>
              <a:t>61,36</a:t>
            </a:r>
            <a:r>
              <a:rPr lang="hr-HR" altLang="sr-Latn-RS" sz="2400" dirty="0">
                <a:latin typeface="Arial" panose="020B0604020202020204" pitchFamily="34" charset="0"/>
              </a:rPr>
              <a:t> </a:t>
            </a:r>
            <a:r>
              <a:rPr lang="hr-HR" altLang="sr-Latn-RS" sz="2400" b="1" dirty="0">
                <a:latin typeface="Arial" panose="020B0604020202020204" pitchFamily="34" charset="0"/>
              </a:rPr>
              <a:t>kn </a:t>
            </a:r>
            <a:r>
              <a:rPr lang="hr-HR" altLang="sr-Latn-RS" sz="2400" dirty="0">
                <a:latin typeface="Arial" panose="020B0604020202020204" pitchFamily="34" charset="0"/>
              </a:rPr>
              <a:t>za svaku godinu mirovinskog staža, ali uz primjenu polaznog i mirovinskog faktora</a:t>
            </a:r>
          </a:p>
          <a:p>
            <a:pPr marL="0" indent="0" eaLnBrk="1" hangingPunct="1">
              <a:buNone/>
            </a:pPr>
            <a:endParaRPr lang="hr-HR" altLang="sr-Latn-RS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hr-HR" altLang="sr-Latn-RS" sz="24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hr-HR" altLang="sr-Latn-RS" sz="2400" i="1" u="sng" dirty="0">
                <a:latin typeface="Arial" panose="020B0604020202020204" pitchFamily="34" charset="0"/>
              </a:rPr>
              <a:t>Primjer: </a:t>
            </a:r>
            <a:r>
              <a:rPr lang="hr-HR" altLang="sr-Latn-RS" sz="2400" dirty="0">
                <a:latin typeface="Arial" panose="020B0604020202020204" pitchFamily="34" charset="0"/>
              </a:rPr>
              <a:t>najniža mirovine za 34 g. staža:</a:t>
            </a:r>
          </a:p>
          <a:p>
            <a:pPr eaLnBrk="1" hangingPunct="1">
              <a:buFontTx/>
              <a:buNone/>
            </a:pPr>
            <a:r>
              <a:rPr lang="hr-HR" altLang="sr-Latn-RS" sz="2400" dirty="0">
                <a:latin typeface="Arial" panose="020B0604020202020204" pitchFamily="34" charset="0"/>
              </a:rPr>
              <a:t>	= </a:t>
            </a:r>
            <a:r>
              <a:rPr lang="hr-HR" altLang="sr-Latn-RS" sz="2400" dirty="0">
                <a:solidFill>
                  <a:srgbClr val="FF0000"/>
                </a:solidFill>
                <a:latin typeface="Arial" panose="020B0604020202020204" pitchFamily="34" charset="0"/>
              </a:rPr>
              <a:t>god. staža * </a:t>
            </a:r>
            <a:r>
              <a:rPr lang="hr-HR" altLang="sr-Latn-RS" dirty="0">
                <a:solidFill>
                  <a:srgbClr val="FF0000"/>
                </a:solidFill>
                <a:latin typeface="Arial" panose="020B0604020202020204" pitchFamily="34" charset="0"/>
              </a:rPr>
              <a:t>61,36</a:t>
            </a:r>
            <a:r>
              <a:rPr lang="hr-HR" altLang="sr-Latn-RS" sz="2400" dirty="0">
                <a:solidFill>
                  <a:srgbClr val="FF0000"/>
                </a:solidFill>
                <a:latin typeface="Arial" panose="020B0604020202020204" pitchFamily="34" charset="0"/>
              </a:rPr>
              <a:t> kn * polazni faktor * </a:t>
            </a:r>
            <a:r>
              <a:rPr lang="hr-HR" altLang="sr-Latn-RS" sz="2400" dirty="0" err="1">
                <a:solidFill>
                  <a:srgbClr val="FF0000"/>
                </a:solidFill>
                <a:latin typeface="Arial" panose="020B0604020202020204" pitchFamily="34" charset="0"/>
              </a:rPr>
              <a:t>mirov</a:t>
            </a:r>
            <a:r>
              <a:rPr lang="hr-HR" altLang="sr-Latn-RS" sz="2400" dirty="0">
                <a:solidFill>
                  <a:srgbClr val="FF0000"/>
                </a:solidFill>
                <a:latin typeface="Arial" panose="020B0604020202020204" pitchFamily="34" charset="0"/>
              </a:rPr>
              <a:t>. faktor</a:t>
            </a:r>
          </a:p>
          <a:p>
            <a:pPr eaLnBrk="1" hangingPunct="1">
              <a:buFontTx/>
              <a:buNone/>
            </a:pPr>
            <a:r>
              <a:rPr lang="hr-HR" altLang="sr-Latn-RS" sz="2400" dirty="0">
                <a:latin typeface="Arial" panose="020B0604020202020204" pitchFamily="34" charset="0"/>
              </a:rPr>
              <a:t>	=  34 * </a:t>
            </a:r>
            <a:r>
              <a:rPr lang="hr-HR" altLang="sr-Latn-RS" dirty="0">
                <a:latin typeface="Arial" panose="020B0604020202020204" pitchFamily="34" charset="0"/>
              </a:rPr>
              <a:t>61,36</a:t>
            </a:r>
            <a:r>
              <a:rPr lang="hr-HR" altLang="sr-Latn-RS" sz="2400" dirty="0">
                <a:latin typeface="Arial" panose="020B0604020202020204" pitchFamily="34" charset="0"/>
              </a:rPr>
              <a:t> kn * 1 * 1 = 2.086,24 kn </a:t>
            </a:r>
            <a:r>
              <a:rPr lang="hr-HR" altLang="sr-Latn-RS" sz="2400" dirty="0"/>
              <a:t>(STAROSNA)</a:t>
            </a:r>
          </a:p>
          <a:p>
            <a:pPr marL="182563" indent="-6350" eaLnBrk="1" hangingPunct="1">
              <a:buFontTx/>
              <a:buNone/>
            </a:pPr>
            <a:r>
              <a:rPr lang="hr-HR" altLang="sr-Latn-RS" sz="2400" dirty="0">
                <a:latin typeface="Arial" panose="020B0604020202020204" pitchFamily="34" charset="0"/>
              </a:rPr>
              <a:t>	=  34 * </a:t>
            </a:r>
            <a:r>
              <a:rPr lang="hr-HR" altLang="sr-Latn-RS" dirty="0">
                <a:latin typeface="Arial" panose="020B0604020202020204" pitchFamily="34" charset="0"/>
              </a:rPr>
              <a:t>61,36</a:t>
            </a:r>
            <a:r>
              <a:rPr lang="hr-HR" altLang="sr-Latn-RS" sz="2400" dirty="0">
                <a:latin typeface="Arial" panose="020B0604020202020204" pitchFamily="34" charset="0"/>
              </a:rPr>
              <a:t> kn * 0,9592*1  = 2.001,12  kn  </a:t>
            </a:r>
            <a:r>
              <a:rPr lang="hr-HR" altLang="sr-Latn-RS" sz="2000" dirty="0">
                <a:latin typeface="Arial" panose="020B0604020202020204" pitchFamily="34" charset="0"/>
              </a:rPr>
              <a:t>(PRIJEVREMENA)</a:t>
            </a:r>
            <a:endParaRPr lang="en-US" altLang="sr-Latn-RS" sz="20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36868" name="Slide Number Placeholder 5">
            <a:extLst>
              <a:ext uri="{FF2B5EF4-FFF2-40B4-BE49-F238E27FC236}">
                <a16:creationId xmlns:a16="http://schemas.microsoft.com/office/drawing/2014/main" xmlns="" id="{301F64D2-7E56-49AB-B2B6-5672FC88F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0066858-82B6-4D3E-BCF6-81507EDB90B6}" type="slidenum">
              <a:rPr lang="en-US" altLang="sr-Latn-RS" sz="1400"/>
              <a:pPr eaLnBrk="1" hangingPunct="1"/>
              <a:t>34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xmlns="" val="2160564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404EFDE0-2603-44FE-BCBF-1947124CFA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76672"/>
            <a:ext cx="7772400" cy="513928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3854450" algn="l"/>
              </a:tabLst>
              <a:defRPr/>
            </a:pPr>
            <a:r>
              <a:rPr lang="hr-H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NAJVIŠA</a:t>
            </a:r>
            <a:r>
              <a:rPr lang="hr-HR" sz="3600" dirty="0">
                <a:solidFill>
                  <a:schemeClr val="tx1"/>
                </a:solidFill>
                <a:latin typeface="+mn-lt"/>
              </a:rPr>
              <a:t> </a:t>
            </a:r>
            <a:r>
              <a:rPr lang="hr-H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MIROVINA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xmlns="" id="{AD8BBD60-7D01-45F9-AB29-BCE4FD3C8F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19800"/>
            <a:ext cx="8534400" cy="558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altLang="sr-Latn-RS" sz="2800" dirty="0">
                <a:latin typeface="Arial" panose="020B0604020202020204" pitchFamily="34" charset="0"/>
              </a:rPr>
              <a:t>	</a:t>
            </a:r>
            <a:r>
              <a:rPr lang="hr-HR" altLang="sr-Latn-RS" sz="2400" dirty="0">
                <a:latin typeface="Arial" panose="020B0604020202020204" pitchFamily="34" charset="0"/>
              </a:rPr>
              <a:t>Korisnicima mirovina ostvarenih od 1.1.1999. mirovina se ograničava na 3,8 vrijednosnih bodova po g. staža. </a:t>
            </a:r>
          </a:p>
          <a:p>
            <a:pPr eaLnBrk="1" hangingPunct="1">
              <a:buFontTx/>
              <a:buNone/>
            </a:pPr>
            <a:r>
              <a:rPr lang="hr-HR" altLang="sr-Latn-RS" sz="2400" dirty="0">
                <a:latin typeface="Arial" panose="020B0604020202020204" pitchFamily="34" charset="0"/>
              </a:rPr>
              <a:t>	Najviša mirovina proporcionalna je dužini staža, a umanjuje se ako se radi o korisniku prijevremene starosne mirovine ili mirovine s mirovinskim faktorom manjim od 1.</a:t>
            </a:r>
          </a:p>
          <a:p>
            <a:pPr eaLnBrk="1" hangingPunct="1">
              <a:buFontTx/>
              <a:buNone/>
            </a:pPr>
            <a:r>
              <a:rPr lang="hr-HR" altLang="sr-Latn-RS" sz="2400" dirty="0">
                <a:latin typeface="Arial" panose="020B0604020202020204" pitchFamily="34" charset="0"/>
              </a:rPr>
              <a:t>	</a:t>
            </a:r>
          </a:p>
          <a:p>
            <a:r>
              <a:rPr lang="hr-HR" altLang="sr-Latn-RS" sz="2000" dirty="0">
                <a:latin typeface="Arial" panose="020B0604020202020204" pitchFamily="34" charset="0"/>
              </a:rPr>
              <a:t>Dakle, nema propisane jedne svote najviše mirovine za sve osiguranike, već i visina najviše mirovine ovisi o dužini staža i vrsti mirovine.</a:t>
            </a:r>
            <a:endParaRPr lang="en-US" altLang="sr-Latn-RS" sz="2000" dirty="0">
              <a:latin typeface="Arial" panose="020B0604020202020204" pitchFamily="34" charset="0"/>
            </a:endParaRPr>
          </a:p>
        </p:txBody>
      </p:sp>
      <p:sp>
        <p:nvSpPr>
          <p:cNvPr id="37892" name="Slide Number Placeholder 5">
            <a:extLst>
              <a:ext uri="{FF2B5EF4-FFF2-40B4-BE49-F238E27FC236}">
                <a16:creationId xmlns:a16="http://schemas.microsoft.com/office/drawing/2014/main" xmlns="" id="{0584396A-7CA9-4A7E-A261-CBFA906F5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C2EB0E4-3A36-4ED2-90B9-D65AE59FE749}" type="slidenum">
              <a:rPr lang="en-US" altLang="sr-Latn-RS" sz="1400"/>
              <a:pPr eaLnBrk="1" hangingPunct="1"/>
              <a:t>35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xmlns="" val="934930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88368"/>
          </a:xfrm>
        </p:spPr>
        <p:txBody>
          <a:bodyPr/>
          <a:lstStyle/>
          <a:p>
            <a:pPr eaLnBrk="1" hangingPunct="1">
              <a:defRPr/>
            </a:pPr>
            <a:r>
              <a:rPr lang="hr-HR" sz="3600" dirty="0">
                <a:solidFill>
                  <a:schemeClr val="tx1"/>
                </a:solidFill>
                <a:latin typeface="+mn-lt"/>
              </a:rPr>
              <a:t>INVALIDSKA MIROVINA</a:t>
            </a:r>
            <a:endParaRPr lang="en-US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12776"/>
            <a:ext cx="8839200" cy="46657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hr-HR" altLang="sr-Latn-RS" sz="2400" b="1" dirty="0"/>
              <a:t>Djelomični gubitak radne sposobnosti: </a:t>
            </a:r>
            <a:r>
              <a:rPr lang="hr-HR" altLang="sr-Latn-RS" sz="2400" dirty="0"/>
              <a:t>kada kod osiguranika zbog promjena u zdravstvenom stanju koje se ne mogu otkloniti liječenjem, radna sposobnost trajno smanjena za više od polovice prema tjelesno i psihički zdravome osiguraniku iste ili slične naobrazbe i sposobnosti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b="1" dirty="0"/>
              <a:t>Potpuni gubitak radne sposobnosti</a:t>
            </a:r>
            <a:r>
              <a:rPr lang="hr-HR" altLang="sr-Latn-RS" sz="2400" b="1" dirty="0"/>
              <a:t>: </a:t>
            </a:r>
            <a:r>
              <a:rPr lang="hr-HR" altLang="sr-Latn-RS" sz="2400" dirty="0"/>
              <a:t>kada kod osiguranika zbog promjena u zdravstvenom stanju koje se ne mogu otkloniti liječenjem nastane trajni gubitak radne sposobnosti</a:t>
            </a:r>
          </a:p>
          <a:p>
            <a:pPr eaLnBrk="1" hangingPunct="1">
              <a:lnSpc>
                <a:spcPct val="90000"/>
              </a:lnSpc>
            </a:pPr>
            <a:endParaRPr lang="hr-HR" altLang="sr-Latn-RS" sz="2400" dirty="0"/>
          </a:p>
          <a:p>
            <a:pPr eaLnBrk="1" hangingPunct="1">
              <a:lnSpc>
                <a:spcPct val="90000"/>
              </a:lnSpc>
            </a:pPr>
            <a:r>
              <a:rPr lang="hr-HR" altLang="sr-Latn-RS" sz="2400" dirty="0"/>
              <a:t>Invalidska mirovina može se ostvariti do 65. g. života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400" dirty="0"/>
              <a:t>Mirovinski staž mora pokrivati 1/3 radnog vijeka.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400" dirty="0"/>
              <a:t>Ako je invalidnost posljedica </a:t>
            </a:r>
            <a:r>
              <a:rPr lang="hr-HR" altLang="sr-Latn-RS" sz="2400" b="1" i="1" dirty="0"/>
              <a:t>ozljede na radu ili profesionalne bolesti,</a:t>
            </a:r>
            <a:r>
              <a:rPr lang="hr-HR" altLang="sr-Latn-RS" sz="2400" dirty="0"/>
              <a:t> mirovina se ne uvjetuje dužinom staža, a računa se za min. 40 godina staža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6177B0A-31E4-462D-8815-25B6555C17D3}" type="slidenum">
              <a:rPr lang="en-US" altLang="sr-Latn-RS" sz="1400"/>
              <a:pPr eaLnBrk="1" hangingPunct="1"/>
              <a:t>36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xmlns="" val="3798020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KORISNICI INVALIDSKIH MIROVINA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dirty="0"/>
              <a:t>Od 1. siječnja 2014. uvedena obveza provođenja </a:t>
            </a:r>
            <a:r>
              <a:rPr lang="hr-HR" altLang="sr-Latn-RS" u="sng" dirty="0"/>
              <a:t>kontrolnog pregleda</a:t>
            </a:r>
          </a:p>
          <a:p>
            <a:pPr lvl="1"/>
            <a:r>
              <a:rPr lang="hr-HR" altLang="sr-Latn-RS" b="1" dirty="0"/>
              <a:t>redoviti</a:t>
            </a:r>
            <a:r>
              <a:rPr lang="hr-HR" altLang="sr-Latn-RS" dirty="0"/>
              <a:t> pregled – svake 3 g za invalidske mirovine ostvarene prema novom Zakonu od 1. siječnja 2014.</a:t>
            </a:r>
          </a:p>
          <a:p>
            <a:pPr lvl="1"/>
            <a:r>
              <a:rPr lang="hr-HR" altLang="sr-Latn-RS" b="1" dirty="0"/>
              <a:t>izvanredni</a:t>
            </a:r>
            <a:r>
              <a:rPr lang="hr-HR" altLang="sr-Latn-RS" dirty="0"/>
              <a:t> pregled  – iniciran postupkom nadzora i kontrole za sve invalidske mirovine, neovisno kada su ostvarene</a:t>
            </a:r>
          </a:p>
          <a:p>
            <a:pPr marL="274320" lvl="1" indent="0">
              <a:buNone/>
            </a:pPr>
            <a:endParaRPr lang="hr-HR" altLang="sr-Latn-RS" dirty="0"/>
          </a:p>
          <a:p>
            <a:r>
              <a:rPr lang="hr-HR" altLang="sr-Latn-RS" dirty="0"/>
              <a:t>Invalidske mirovine zbog opće nesposobnosti za rad i invalidske mirovine zbog potpunog gubitka radne sposobnosti, za korisnike starije od dobi za starosnu mirovinu, </a:t>
            </a:r>
            <a:r>
              <a:rPr lang="hr-HR" altLang="sr-Latn-RS" b="1" i="1" dirty="0"/>
              <a:t>prevode se u starosne mirovine u istoj svoti</a:t>
            </a:r>
            <a:r>
              <a:rPr lang="hr-HR" altLang="sr-Latn-RS" dirty="0"/>
              <a:t>. Ovi korisnici ne mogu raditi do polovine punog radnog vremena i primati mirovinu. </a:t>
            </a:r>
            <a:endParaRPr lang="hr-HR" altLang="sr-Latn-RS" sz="20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517945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848600" cy="457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DODATAK NA MIROVINU – posebni dio mirovine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05800" cy="5410200"/>
          </a:xfrm>
        </p:spPr>
        <p:txBody>
          <a:bodyPr/>
          <a:lstStyle/>
          <a:p>
            <a:pPr eaLnBrk="1" hangingPunct="1"/>
            <a:r>
              <a:rPr lang="hr-HR" altLang="sr-Latn-RS" sz="2400" dirty="0"/>
              <a:t>Dodatak ublažava razlike među mirovinama ostvarenim prije i poslije reforme iz 1999. </a:t>
            </a:r>
          </a:p>
          <a:p>
            <a:pPr eaLnBrk="1" hangingPunct="1"/>
            <a:r>
              <a:rPr lang="hr-HR" altLang="sr-Latn-RS" sz="2400" dirty="0"/>
              <a:t>Pravo na dodatak pripada korisnicima koji su mirovinu ostvarili od 1.1.1999. prema </a:t>
            </a:r>
            <a:r>
              <a:rPr lang="hr-HR" altLang="sr-Latn-RS" sz="2400" i="1" dirty="0"/>
              <a:t>općim</a:t>
            </a:r>
            <a:r>
              <a:rPr lang="hr-HR" altLang="sr-Latn-RS" sz="2400" dirty="0"/>
              <a:t> propisima. </a:t>
            </a:r>
          </a:p>
          <a:p>
            <a:pPr eaLnBrk="1" hangingPunct="1"/>
            <a:r>
              <a:rPr lang="hr-HR" altLang="sr-Latn-RS" sz="2400" dirty="0"/>
              <a:t>Pravo na dodatak nemaju korisnici mirovina ostvarenih prema </a:t>
            </a:r>
            <a:r>
              <a:rPr lang="hr-HR" altLang="sr-Latn-RS" sz="2400" i="1" dirty="0"/>
              <a:t>povoljnijim uvjetima</a:t>
            </a:r>
            <a:r>
              <a:rPr lang="hr-HR" altLang="sr-Latn-RS" sz="2400" dirty="0"/>
              <a:t>, korisnici </a:t>
            </a:r>
            <a:r>
              <a:rPr lang="hr-HR" altLang="sr-Latn-RS" sz="2400" i="1" dirty="0"/>
              <a:t>najviše mirovine</a:t>
            </a:r>
            <a:r>
              <a:rPr lang="hr-HR" altLang="sr-Latn-RS" sz="2400" dirty="0"/>
              <a:t> i korisnici koji </a:t>
            </a:r>
            <a:r>
              <a:rPr lang="hr-HR" altLang="sr-Latn-RS" sz="2400" i="1" dirty="0"/>
              <a:t>primaju i mirovinu iz II. stupa</a:t>
            </a:r>
            <a:r>
              <a:rPr lang="hr-HR" altLang="sr-Latn-RS" sz="2400" dirty="0"/>
              <a:t>.</a:t>
            </a:r>
          </a:p>
          <a:p>
            <a:pPr eaLnBrk="1" hangingPunct="1"/>
            <a:r>
              <a:rPr lang="hr-HR" altLang="sr-Latn-RS" sz="2400" dirty="0"/>
              <a:t>Korisnicima </a:t>
            </a:r>
            <a:r>
              <a:rPr lang="hr-HR" altLang="sr-Latn-RS" sz="2400" i="1" dirty="0"/>
              <a:t>najniže mirovine</a:t>
            </a:r>
            <a:r>
              <a:rPr lang="hr-HR" altLang="sr-Latn-RS" sz="2400" dirty="0"/>
              <a:t> dodatak se određuje na mirovinu određenu prema plaćama i isplaćuje uz tu mirovinu ako je to povoljnije od najniže mirovine.</a:t>
            </a:r>
          </a:p>
          <a:p>
            <a:pPr eaLnBrk="1" hangingPunct="1"/>
            <a:r>
              <a:rPr lang="hr-HR" altLang="sr-Latn-RS" sz="2400" dirty="0"/>
              <a:t>Postotak za određivanje dodatka iznosi od </a:t>
            </a:r>
            <a:r>
              <a:rPr lang="hr-HR" altLang="sr-Latn-RS" sz="2400" dirty="0">
                <a:solidFill>
                  <a:srgbClr val="FF0000"/>
                </a:solidFill>
              </a:rPr>
              <a:t>4% </a:t>
            </a:r>
            <a:r>
              <a:rPr lang="hr-HR" altLang="sr-Latn-RS" sz="2400" dirty="0"/>
              <a:t>(mirovine ostvarene u 1999.)  do </a:t>
            </a:r>
            <a:r>
              <a:rPr lang="hr-HR" altLang="sr-Latn-RS" sz="2400" dirty="0">
                <a:solidFill>
                  <a:srgbClr val="FF0000"/>
                </a:solidFill>
              </a:rPr>
              <a:t>27%  </a:t>
            </a:r>
            <a:r>
              <a:rPr lang="hr-HR" altLang="sr-Latn-RS" sz="2400" dirty="0"/>
              <a:t>(mirovine ostvarene od 1. siječnja 2010. i kasnije).</a:t>
            </a:r>
            <a:endParaRPr lang="en-US" altLang="sr-Latn-RS" sz="2400" dirty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057B625-1FF6-4803-B67C-9BD29C21260E}" type="slidenum">
              <a:rPr lang="en-US" altLang="sr-Latn-RS" sz="1400"/>
              <a:pPr eaLnBrk="1" hangingPunct="1"/>
              <a:t>38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xmlns="" val="758227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52400"/>
            <a:ext cx="8202488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PONOVNO ODREĐIVANJE MIROVINE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hr-HR" altLang="sr-Latn-RS" dirty="0"/>
              <a:t>KADA JE MOGUĆE PONOVNO ODREĐIVANJE MIROVINE: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r-HR" altLang="sr-Latn-RS" dirty="0"/>
              <a:t>Starosna i prijevremena starosna mirovina ponovno se određuju na zahtjev osiguranika, ako je ostvario najmanje </a:t>
            </a:r>
            <a:r>
              <a:rPr lang="hr-HR" altLang="sr-Latn-RS" b="1" dirty="0"/>
              <a:t>12 </a:t>
            </a:r>
            <a:r>
              <a:rPr lang="hr-HR" altLang="sr-Latn-RS" b="1" dirty="0" err="1"/>
              <a:t>mj</a:t>
            </a:r>
            <a:r>
              <a:rPr lang="hr-HR" altLang="sr-Latn-RS" b="1" dirty="0"/>
              <a:t> „novog” mirovinskog staža.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hr-HR" altLang="sr-Latn-RS" dirty="0"/>
          </a:p>
          <a:p>
            <a:pPr eaLnBrk="1" hangingPunct="1">
              <a:lnSpc>
                <a:spcPct val="90000"/>
              </a:lnSpc>
            </a:pPr>
            <a:r>
              <a:rPr lang="hr-HR" altLang="sr-Latn-RS" dirty="0"/>
              <a:t>Mirovina se ponovno određuje prema uvjetima i na način propisan za godinu u kojoj se ponovno određuje mirovina – isplaćuje se povoljnija mirovina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/>
              <a:t>Ponovno određivanje invalidske mirovine: ako se umjesto djelomične nesposobnosti utvrdi  potpuna nesposobnost za rad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/>
              <a:t>Invalidska mirovina zbog potpune nesposobnosti za rad ne može se ponovno odrediti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9EFAD6D-702E-4C9F-ABE9-4BA635CB0BB9}" type="slidenum">
              <a:rPr lang="en-US" altLang="sr-Latn-RS" sz="1400"/>
              <a:pPr eaLnBrk="1" hangingPunct="1"/>
              <a:t>39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xmlns="" val="409552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/>
              <a:t>SUSTAV OBVEZNOG SOCIJALNOG OSIGURANJA HRVATSKE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altLang="sr-Latn-RS" b="1" dirty="0"/>
              <a:t>Prava u sustavu obveznog mirovinskog osiguranja:</a:t>
            </a:r>
          </a:p>
          <a:p>
            <a:pPr>
              <a:lnSpc>
                <a:spcPct val="90000"/>
              </a:lnSpc>
              <a:buNone/>
            </a:pPr>
            <a:r>
              <a:rPr lang="hr-HR" altLang="sr-Latn-RS" dirty="0"/>
              <a:t>    I. stup: mirovina + prava po osnovi invalidnosti</a:t>
            </a:r>
          </a:p>
          <a:p>
            <a:pPr>
              <a:lnSpc>
                <a:spcPct val="90000"/>
              </a:lnSpc>
              <a:buNone/>
            </a:pPr>
            <a:r>
              <a:rPr lang="hr-HR" altLang="sr-Latn-RS" dirty="0"/>
              <a:t>    II. stup: mirovina</a:t>
            </a:r>
          </a:p>
          <a:p>
            <a:pPr>
              <a:lnSpc>
                <a:spcPct val="90000"/>
              </a:lnSpc>
              <a:buNone/>
            </a:pPr>
            <a:endParaRPr lang="hr-HR" altLang="sr-Latn-RS" dirty="0"/>
          </a:p>
          <a:p>
            <a:pPr>
              <a:lnSpc>
                <a:spcPct val="90000"/>
              </a:lnSpc>
            </a:pPr>
            <a:r>
              <a:rPr lang="hr-HR" altLang="sr-Latn-RS" b="1" dirty="0"/>
              <a:t>Prava u sustavu zdravstvenog osiguranja:</a:t>
            </a:r>
          </a:p>
          <a:p>
            <a:pPr>
              <a:lnSpc>
                <a:spcPct val="90000"/>
              </a:lnSpc>
              <a:buNone/>
            </a:pPr>
            <a:r>
              <a:rPr lang="hr-HR" altLang="sr-Latn-RS" dirty="0"/>
              <a:t>   zdravstvena zaštita (liječenje, lijekovi, ortopedska pomagala, ali uz sudjelovanje u troškovima) + naknada plaće za bolovanje</a:t>
            </a:r>
          </a:p>
          <a:p>
            <a:pPr>
              <a:lnSpc>
                <a:spcPct val="90000"/>
              </a:lnSpc>
              <a:buNone/>
            </a:pPr>
            <a:endParaRPr lang="hr-HR" altLang="sr-Latn-RS" dirty="0"/>
          </a:p>
          <a:p>
            <a:pPr>
              <a:lnSpc>
                <a:spcPct val="90000"/>
              </a:lnSpc>
            </a:pPr>
            <a:r>
              <a:rPr lang="hr-HR" altLang="sr-Latn-RS" b="1" dirty="0"/>
              <a:t>Prava u sustavu zapošljavanja:</a:t>
            </a:r>
          </a:p>
          <a:p>
            <a:pPr>
              <a:lnSpc>
                <a:spcPct val="90000"/>
              </a:lnSpc>
              <a:buNone/>
            </a:pPr>
            <a:r>
              <a:rPr lang="hr-HR" altLang="sr-Latn-RS" dirty="0"/>
              <a:t>   posredovanje u traženju posla + naknada plaće za vrijeme nezaposlenosti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060986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7448"/>
          </a:xfrm>
        </p:spPr>
        <p:txBody>
          <a:bodyPr>
            <a:normAutofit fontScale="90000"/>
          </a:bodyPr>
          <a:lstStyle/>
          <a:p>
            <a:r>
              <a:rPr lang="hr-HR" sz="3100" dirty="0"/>
              <a:t>MIROVINE KOJE SE OSTVARUJU NA TEMELJU RADA U EU I DRŽAVAMA EGP – Uredba (EZ) broj 883/2004 od 29. travnja 2004. o koordinaciji sustava socijalne sigurnosti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72136"/>
          </a:xfrm>
        </p:spPr>
        <p:txBody>
          <a:bodyPr/>
          <a:lstStyle/>
          <a:p>
            <a:r>
              <a:rPr lang="hr-HR" b="1" dirty="0"/>
              <a:t>Države članice EU: </a:t>
            </a:r>
            <a:r>
              <a:rPr lang="hr-HR" dirty="0"/>
              <a:t>Austrija, Belgija, Bugarska, Cipar, Češka, Danska, Estonija, Finska, Francuska, Grčka, Hrvatska, Irska, Italija, Litva, Latvija, Luksemburg, Mađarska, Malta, Nizozemska, Njemačka, Poljska, Portugal, Rumunjska, Slovačka, Slovenija, Španjolska, Švedska i jedinjeno Kraljevstvo Velike Britanije i Irske</a:t>
            </a:r>
          </a:p>
          <a:p>
            <a:r>
              <a:rPr lang="hr-HR" b="1" dirty="0"/>
              <a:t>Države Europskog gospodarskog prostora </a:t>
            </a:r>
            <a:r>
              <a:rPr lang="hr-HR" dirty="0"/>
              <a:t>(EPG): Norveška, Island i Lihtenštajn</a:t>
            </a:r>
          </a:p>
          <a:p>
            <a:r>
              <a:rPr lang="hr-HR" b="1" dirty="0"/>
              <a:t>Švicarska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494722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5244" y="413424"/>
            <a:ext cx="7620000" cy="1371600"/>
          </a:xfrm>
        </p:spPr>
        <p:txBody>
          <a:bodyPr/>
          <a:lstStyle/>
          <a:p>
            <a:pPr algn="l"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MIROVINE KOJE SE OSTVARUJU NA TEMELJU MEĐUNARODNIH UGOVORA O SOCIJALNOM OSIGURANJU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534400" cy="4624536"/>
          </a:xfrm>
        </p:spPr>
        <p:txBody>
          <a:bodyPr>
            <a:normAutofit/>
          </a:bodyPr>
          <a:lstStyle/>
          <a:p>
            <a:r>
              <a:rPr lang="hr-HR" altLang="sr-Latn-RS" dirty="0">
                <a:latin typeface="Arial" panose="020B0604020202020204" pitchFamily="34" charset="0"/>
              </a:rPr>
              <a:t>Z</a:t>
            </a:r>
            <a:r>
              <a:rPr lang="hr-HR" altLang="sr-Latn-RS" sz="2400" dirty="0">
                <a:latin typeface="Arial" panose="020B0604020202020204" pitchFamily="34" charset="0"/>
              </a:rPr>
              <a:t>a</a:t>
            </a:r>
            <a:r>
              <a:rPr lang="hr-HR" altLang="sr-Latn-RS" sz="2400" b="1" dirty="0">
                <a:latin typeface="Arial" panose="020B0604020202020204" pitchFamily="34" charset="0"/>
              </a:rPr>
              <a:t> </a:t>
            </a:r>
            <a:r>
              <a:rPr lang="hr-HR" altLang="sr-Latn-RS" sz="2400" u="sng" dirty="0">
                <a:latin typeface="Arial" panose="020B0604020202020204" pitchFamily="34" charset="0"/>
              </a:rPr>
              <a:t>ispunjavanja uvjeta</a:t>
            </a:r>
            <a:r>
              <a:rPr lang="hr-HR" altLang="sr-Latn-RS" sz="2400" b="1" u="sng" dirty="0">
                <a:latin typeface="Arial" panose="020B0604020202020204" pitchFamily="34" charset="0"/>
              </a:rPr>
              <a:t> </a:t>
            </a:r>
            <a:r>
              <a:rPr lang="hr-HR" altLang="sr-Latn-RS" sz="2400" u="sng" dirty="0">
                <a:latin typeface="Arial" panose="020B0604020202020204" pitchFamily="34" charset="0"/>
              </a:rPr>
              <a:t>za mirovinu</a:t>
            </a:r>
            <a:r>
              <a:rPr lang="hr-HR" altLang="sr-Latn-RS" sz="2400" b="1" u="sng" dirty="0">
                <a:latin typeface="Arial" panose="020B0604020202020204" pitchFamily="34" charset="0"/>
              </a:rPr>
              <a:t> </a:t>
            </a:r>
            <a:r>
              <a:rPr lang="hr-HR" altLang="sr-Latn-RS" sz="2400" dirty="0">
                <a:latin typeface="Arial" panose="020B0604020202020204" pitchFamily="34" charset="0"/>
              </a:rPr>
              <a:t>zbraja se mirovinski staž ostvaren u državama s kojima RH </a:t>
            </a:r>
            <a:r>
              <a:rPr lang="hr-HR" altLang="sr-Latn-RS" dirty="0">
                <a:latin typeface="Arial" panose="020B0604020202020204" pitchFamily="34" charset="0"/>
              </a:rPr>
              <a:t>primjenjuje dvostrani </a:t>
            </a:r>
            <a:r>
              <a:rPr lang="hr-HR" altLang="sr-Latn-RS" sz="2400" dirty="0">
                <a:latin typeface="Arial" panose="020B0604020202020204" pitchFamily="34" charset="0"/>
              </a:rPr>
              <a:t> ugovor o socijalnom osiguranju</a:t>
            </a:r>
            <a:r>
              <a:rPr lang="hr-HR" altLang="sr-Latn-RS" dirty="0">
                <a:latin typeface="Arial" panose="020B0604020202020204" pitchFamily="34" charset="0"/>
              </a:rPr>
              <a:t>:</a:t>
            </a:r>
          </a:p>
          <a:p>
            <a:pPr marL="354013" lvl="0" indent="0">
              <a:buNone/>
            </a:pPr>
            <a:r>
              <a:rPr lang="hr-HR" dirty="0"/>
              <a:t>Australija, Bosna i Hercegovina, Crna Gora, Kanada, Kanadska pokrajina </a:t>
            </a:r>
            <a:r>
              <a:rPr lang="hr-HR" dirty="0" err="1"/>
              <a:t>Quebec</a:t>
            </a:r>
            <a:r>
              <a:rPr lang="hr-HR" dirty="0"/>
              <a:t>, Makedonija, Srbija i Turska</a:t>
            </a:r>
          </a:p>
          <a:p>
            <a:pPr marL="354013" indent="-354013"/>
            <a:r>
              <a:rPr lang="hr-HR" u="sng" dirty="0"/>
              <a:t>Svaka država isplaćuje mirovinu za staž ostvaren u toj državi.</a:t>
            </a:r>
          </a:p>
          <a:p>
            <a:endParaRPr lang="hr-HR" sz="2000" dirty="0"/>
          </a:p>
          <a:p>
            <a:r>
              <a:rPr lang="hr-HR" sz="2000" dirty="0"/>
              <a:t>U tijeku su pregovori za sklapanje ugovora o socijalnom osiguranju s Argentinom, Čileom, Novim Zelandom i Srbijom.</a:t>
            </a:r>
          </a:p>
          <a:p>
            <a:pPr marL="0" indent="0" eaLnBrk="1" hangingPunct="1">
              <a:buNone/>
            </a:pPr>
            <a:endParaRPr lang="hr-HR" altLang="sr-Latn-RS" sz="2000" dirty="0">
              <a:latin typeface="Arial" panose="020B0604020202020204" pitchFamily="34" charset="0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BA1C5FE-9295-4D46-8991-237C1311E7E6}" type="slidenum">
              <a:rPr lang="en-US" altLang="sr-Latn-RS" sz="1400"/>
              <a:pPr eaLnBrk="1" hangingPunct="1"/>
              <a:t>41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xmlns="" val="1732318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POSTUPAK OSTVARIVANJA PRAVA NA MIROVINU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84784"/>
            <a:ext cx="8641084" cy="476361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r-HR" altLang="sr-Latn-RS" b="1" dirty="0"/>
              <a:t>Sva prava:</a:t>
            </a:r>
            <a:r>
              <a:rPr lang="hr-HR" altLang="sr-Latn-RS" dirty="0"/>
              <a:t> na zahtjev osiguranika</a:t>
            </a:r>
          </a:p>
          <a:p>
            <a:pPr eaLnBrk="1" hangingPunct="1">
              <a:lnSpc>
                <a:spcPct val="90000"/>
              </a:lnSpc>
            </a:pPr>
            <a:endParaRPr lang="hr-HR" altLang="sr-Latn-RS" dirty="0"/>
          </a:p>
          <a:p>
            <a:pPr eaLnBrk="1" hangingPunct="1">
              <a:lnSpc>
                <a:spcPct val="90000"/>
              </a:lnSpc>
            </a:pPr>
            <a:r>
              <a:rPr lang="hr-HR" altLang="sr-Latn-RS" b="1" dirty="0"/>
              <a:t>Prava na temelju invalidnosti: </a:t>
            </a:r>
            <a:r>
              <a:rPr lang="hr-HR" altLang="sr-Latn-RS" dirty="0"/>
              <a:t>na zahtjev ili prijedlog izabranog liječnika opće medicine </a:t>
            </a:r>
          </a:p>
          <a:p>
            <a:pPr eaLnBrk="1" hangingPunct="1">
              <a:lnSpc>
                <a:spcPct val="90000"/>
              </a:lnSpc>
            </a:pPr>
            <a:endParaRPr lang="hr-HR" altLang="sr-Latn-RS" dirty="0"/>
          </a:p>
          <a:p>
            <a:pPr eaLnBrk="1" hangingPunct="1">
              <a:lnSpc>
                <a:spcPct val="90000"/>
              </a:lnSpc>
            </a:pPr>
            <a:r>
              <a:rPr lang="hr-HR" altLang="sr-Latn-RS" b="1" dirty="0"/>
              <a:t>Korištenje prava (isplata): </a:t>
            </a:r>
            <a:r>
              <a:rPr lang="hr-HR" altLang="sr-Latn-RS" dirty="0"/>
              <a:t>nakon prestanka osiguranja (radnog odnosa,  samostalne djelatnosti)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altLang="sr-Latn-RS" dirty="0"/>
          </a:p>
          <a:p>
            <a:pPr eaLnBrk="1" hangingPunct="1">
              <a:lnSpc>
                <a:spcPct val="90000"/>
              </a:lnSpc>
            </a:pPr>
            <a:r>
              <a:rPr lang="hr-HR" altLang="sr-Latn-RS" b="1" dirty="0"/>
              <a:t>Zaštita prava: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dirty="0"/>
              <a:t>   - žalba Središnjoj službi HZMO-a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dirty="0"/>
              <a:t>   - tužba Upravnom sudu RH (upravni spor)</a:t>
            </a:r>
            <a:endParaRPr lang="en-US" altLang="sr-Latn-RS" dirty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61A0D66-1202-4494-920B-5E6F68EF8886}" type="slidenum">
              <a:rPr lang="en-US" altLang="sr-Latn-RS" sz="1400"/>
              <a:pPr eaLnBrk="1" hangingPunct="1"/>
              <a:t>42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xmlns="" val="2129320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PODNOŠENJE ZAHTJEVA </a:t>
            </a:r>
            <a:br>
              <a:rPr lang="hr-HR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ZA</a:t>
            </a:r>
            <a:r>
              <a:rPr lang="hr-HR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STAROSNU I PRIJEVREMENU STAROSNU MIROVINU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29699" name="Rectangle 2051"/>
          <p:cNvSpPr>
            <a:spLocks noGrp="1" noChangeArrowheads="1"/>
          </p:cNvSpPr>
          <p:nvPr>
            <p:ph idx="1"/>
          </p:nvPr>
        </p:nvSpPr>
        <p:spPr>
          <a:xfrm>
            <a:off x="467544" y="1828800"/>
            <a:ext cx="8219256" cy="4648200"/>
          </a:xfrm>
        </p:spPr>
        <p:txBody>
          <a:bodyPr>
            <a:normAutofit lnSpcReduction="10000"/>
          </a:bodyPr>
          <a:lstStyle/>
          <a:p>
            <a:r>
              <a:rPr lang="hr-HR" altLang="sr-Latn-RS" sz="2800" dirty="0"/>
              <a:t>Zahtjev za kompletiranje podataka o stažu i plaćama -osiguranik može HZMO-u podnijeti zahtjev 6 mjeseci prije namjeravanog ostvarivanja prava na mirovinu</a:t>
            </a:r>
          </a:p>
          <a:p>
            <a:pPr eaLnBrk="1" hangingPunct="1"/>
            <a:r>
              <a:rPr lang="hr-HR" altLang="sr-Latn-RS" sz="2800" dirty="0"/>
              <a:t>Zahtjev za starosnu i prijevremenu starosnu mirovinu može se podnijeti 2 </a:t>
            </a:r>
            <a:r>
              <a:rPr lang="hr-HR" altLang="sr-Latn-RS" sz="2800" dirty="0" err="1"/>
              <a:t>mj</a:t>
            </a:r>
            <a:r>
              <a:rPr lang="hr-HR" altLang="sr-Latn-RS" sz="2800" dirty="0"/>
              <a:t> prije ostvarivanja prava, a podnosi se: </a:t>
            </a:r>
          </a:p>
          <a:p>
            <a:pPr lvl="1" eaLnBrk="1" hangingPunct="1">
              <a:buFontTx/>
              <a:buChar char="•"/>
            </a:pPr>
            <a:r>
              <a:rPr lang="hr-HR" altLang="sr-Latn-RS" sz="2400" dirty="0"/>
              <a:t>zahtjev (obrazac) za ostvarivanje prava</a:t>
            </a:r>
          </a:p>
          <a:p>
            <a:pPr lvl="1" eaLnBrk="1" hangingPunct="1">
              <a:buFontTx/>
              <a:buChar char="•"/>
            </a:pPr>
            <a:r>
              <a:rPr lang="hr-HR" altLang="sr-Latn-RS" sz="2400" dirty="0"/>
              <a:t>radna knjižica (koju je poslodavac vratio radniku)</a:t>
            </a:r>
          </a:p>
          <a:p>
            <a:pPr lvl="1" eaLnBrk="1" hangingPunct="1">
              <a:buFontTx/>
              <a:buChar char="•"/>
            </a:pPr>
            <a:r>
              <a:rPr lang="hr-HR" altLang="sr-Latn-RS" sz="2400" dirty="0"/>
              <a:t>sporazum o prestanku radnog odnosa ili drugi akt o prestanku radnog odnosa odnosno obrazac odjave iz matične evidencije osiguranika (obrazac M-2P) </a:t>
            </a:r>
            <a:endParaRPr lang="en-US" altLang="sr-Latn-RS" sz="2400" dirty="0">
              <a:latin typeface="Arial" panose="020B0604020202020204" pitchFamily="34" charset="0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0C9D430-07F1-4D2D-81F5-D9FF5332E783}" type="slidenum">
              <a:rPr lang="en-US" altLang="sr-Latn-RS" sz="1400"/>
              <a:pPr eaLnBrk="1" hangingPunct="1"/>
              <a:t>43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xmlns="" val="2984023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D2DB6E-BA35-4FE2-9218-010220A60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 fontScale="90000"/>
          </a:bodyPr>
          <a:lstStyle/>
          <a:p>
            <a:r>
              <a:rPr lang="hr-HR" b="1" dirty="0"/>
              <a:t/>
            </a:r>
            <a:br>
              <a:rPr lang="hr-HR" b="1" dirty="0"/>
            </a:br>
            <a:r>
              <a:rPr lang="hr-HR" dirty="0"/>
              <a:t>RAD UMIROVLJENIKA BEZ OBUSTAVE ISPLATE MIROVINE</a:t>
            </a:r>
            <a:br>
              <a:rPr lang="hr-HR" dirty="0"/>
            </a:br>
            <a:endParaRPr lang="hr-HR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75E582-82D9-40BD-8B4B-8BC9D8501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hr-HR" dirty="0"/>
              <a:t>Rad na temelju ugovora o djelu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hr-HR" dirty="0"/>
              <a:t>Rad na povremenim i privremenim poslovima u poljoprivredi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hr-HR" dirty="0"/>
              <a:t>Obavljanje domaće radinosti i sporednog zanimanja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hr-HR" dirty="0"/>
              <a:t>Pomaganje članu obitelji koji je obrtnik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hr-HR" dirty="0"/>
              <a:t>Umirovljenici – poljoprivrednici</a:t>
            </a:r>
          </a:p>
          <a:p>
            <a:pPr marL="0" indent="0">
              <a:buNone/>
            </a:pPr>
            <a:endParaRPr lang="hr-HR" dirty="0"/>
          </a:p>
          <a:p>
            <a:pPr marL="265113" indent="-265113">
              <a:buNone/>
              <a:tabLst>
                <a:tab pos="541338" algn="l"/>
              </a:tabLst>
            </a:pPr>
            <a:r>
              <a:rPr lang="hr-HR" b="1" dirty="0"/>
              <a:t>6. Zapošljavanje korisnika starosne mirovine uz isplatu pune mirovine: </a:t>
            </a:r>
          </a:p>
          <a:p>
            <a:pPr marL="628650" indent="-452438">
              <a:buFont typeface="Wingdings" panose="05000000000000000000" pitchFamily="2" charset="2"/>
              <a:buChar char="ü"/>
            </a:pPr>
            <a:r>
              <a:rPr lang="hr-HR" dirty="0"/>
              <a:t>da se korisnik starosne mirovine zaposli s nepunim radnim vremenom (najviše 20 sati tjedno) i za ugovoreno radno vrijeme ponovno uspostavi status osiguranika po osnovi radnog odnosa, ili</a:t>
            </a:r>
          </a:p>
          <a:p>
            <a:pPr marL="628650" lvl="0" indent="-452438">
              <a:buFont typeface="Wingdings" panose="05000000000000000000" pitchFamily="2" charset="2"/>
              <a:buChar char="ü"/>
            </a:pPr>
            <a:r>
              <a:rPr lang="hr-HR" dirty="0"/>
              <a:t>da osoba zaposlena s punim radnim vremenom izmijeni ugovoreno tjedno radno vrijeme na nepuno, najviše do polovine punog radnog vremena (najviše 20 sati tjedno)  i bez prestanka radnog odnosa ostvari pravo na starosnu mirovinu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hr-HR" b="1" dirty="0"/>
              <a:t> </a:t>
            </a:r>
            <a:endParaRPr lang="hr-HR" dirty="0"/>
          </a:p>
          <a:p>
            <a:pPr marL="457200" indent="-457200">
              <a:buAutoNum type="arabicPeriod"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578892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3600" dirty="0"/>
              <a:t>MIROVINA IZ II. STUPA</a:t>
            </a:r>
          </a:p>
        </p:txBody>
      </p:sp>
    </p:spTree>
    <p:extLst>
      <p:ext uri="{BB962C8B-B14F-4D97-AF65-F5344CB8AC3E}">
        <p14:creationId xmlns:p14="http://schemas.microsoft.com/office/powerpoint/2010/main" xmlns="" val="329500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sr-Latn-RS" sz="3600" dirty="0"/>
              <a:t/>
            </a:r>
            <a:br>
              <a:rPr lang="hr-HR" altLang="sr-Latn-RS" sz="3600" dirty="0"/>
            </a:br>
            <a:r>
              <a:rPr lang="hr-HR" altLang="sr-Latn-RS" sz="3600" dirty="0"/>
              <a:t>MIROVINSKO OSIGURANJE KAPITALIZIRANE ŠTEDNJE - NAČELA</a:t>
            </a:r>
            <a:r>
              <a:rPr lang="hr-HR" altLang="sr-Latn-RS" sz="3600" b="1" dirty="0">
                <a:solidFill>
                  <a:schemeClr val="tx1"/>
                </a:solidFill>
              </a:rPr>
              <a:t/>
            </a:r>
            <a:br>
              <a:rPr lang="hr-HR" altLang="sr-Latn-RS" sz="3600" b="1" dirty="0">
                <a:solidFill>
                  <a:schemeClr val="tx1"/>
                </a:solidFill>
              </a:rPr>
            </a:br>
            <a:endParaRPr lang="hr-HR" altLang="sr-Latn-RS" sz="3600" b="1" dirty="0">
              <a:solidFill>
                <a:schemeClr val="tx1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988840"/>
            <a:ext cx="8280920" cy="486916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r-HR" altLang="sr-Latn-RS" b="1" dirty="0"/>
              <a:t>Individualizacija uplaćenih doprinosa – </a:t>
            </a:r>
            <a:r>
              <a:rPr lang="hr-HR" altLang="sr-Latn-RS" dirty="0"/>
              <a:t>osobni računi, troškovi…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r-HR" altLang="sr-Latn-RS" b="1" dirty="0"/>
              <a:t>Kapitalizacija </a:t>
            </a:r>
            <a:r>
              <a:rPr lang="hr-HR" altLang="sr-Latn-RS" dirty="0"/>
              <a:t>– tržište kapitala, utjecaj gospodarskih tokova, inflacija…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altLang="sr-Latn-RS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hr-HR" altLang="sr-Latn-RS" dirty="0"/>
              <a:t>Osigurana je izravna veza između uplaćenih iznosa doprinosa i buduće mirovine, iako mirovina ne ovisi isključivo o uplaćenim svotama doprinosa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hr-HR" altLang="sr-Latn-RS" dirty="0"/>
              <a:t>U fazi ugovaranja visine mirovine - nema solidarnosti</a:t>
            </a:r>
          </a:p>
        </p:txBody>
      </p:sp>
    </p:spTree>
    <p:extLst>
      <p:ext uri="{BB962C8B-B14F-4D97-AF65-F5344CB8AC3E}">
        <p14:creationId xmlns:p14="http://schemas.microsoft.com/office/powerpoint/2010/main" xmlns="" val="671373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7"/>
            <a:ext cx="8424936" cy="1152128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r-Latn-RS" sz="2800" dirty="0">
                <a:latin typeface="+mn-lt"/>
                <a:cs typeface="Arial" panose="020B0604020202020204" pitchFamily="34" charset="0"/>
              </a:rPr>
              <a:t>PRAVA OSIGURANIKA OSIGURANIH U II.  STUPU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496944" cy="5400600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Clr>
                <a:schemeClr val="tx1"/>
              </a:buClr>
              <a:buNone/>
            </a:pPr>
            <a:r>
              <a:rPr lang="hr-HR" altLang="sr-Latn-RS" sz="2900" b="1" dirty="0">
                <a:cs typeface="Arial" panose="020B0604020202020204" pitchFamily="34" charset="0"/>
              </a:rPr>
              <a:t>Dvije mirovine</a:t>
            </a:r>
            <a:r>
              <a:rPr lang="hr-HR" altLang="sr-Latn-RS" sz="2900" dirty="0">
                <a:cs typeface="Arial" panose="020B0604020202020204" pitchFamily="34" charset="0"/>
              </a:rPr>
              <a:t> - kombinirana mirovina:</a:t>
            </a:r>
          </a:p>
          <a:p>
            <a:pPr eaLnBrk="1" hangingPunct="1">
              <a:buClr>
                <a:schemeClr val="tx1"/>
              </a:buClr>
              <a:buFontTx/>
              <a:buChar char=" "/>
            </a:pPr>
            <a:r>
              <a:rPr lang="hr-HR" altLang="sr-Latn-RS" sz="2900" dirty="0">
                <a:cs typeface="Arial" panose="020B0604020202020204" pitchFamily="34" charset="0"/>
              </a:rPr>
              <a:t>1. </a:t>
            </a:r>
            <a:r>
              <a:rPr lang="hr-HR" altLang="sr-Latn-RS" sz="2900" b="1" dirty="0">
                <a:cs typeface="Arial" panose="020B0604020202020204" pitchFamily="34" charset="0"/>
              </a:rPr>
              <a:t>Osnovna mirovina</a:t>
            </a:r>
            <a:r>
              <a:rPr lang="hr-HR" altLang="sr-Latn-RS" sz="2900" dirty="0">
                <a:cs typeface="Arial" panose="020B0604020202020204" pitchFamily="34" charset="0"/>
              </a:rPr>
              <a:t> iz prvog stupa i</a:t>
            </a:r>
          </a:p>
          <a:p>
            <a:pPr eaLnBrk="1" hangingPunct="1">
              <a:buClr>
                <a:schemeClr val="tx1"/>
              </a:buClr>
              <a:buFontTx/>
              <a:buChar char=" "/>
            </a:pPr>
            <a:r>
              <a:rPr lang="hr-HR" altLang="sr-Latn-RS" sz="2900" dirty="0">
                <a:cs typeface="Arial" panose="020B0604020202020204" pitchFamily="34" charset="0"/>
              </a:rPr>
              <a:t>2. </a:t>
            </a:r>
            <a:r>
              <a:rPr lang="hr-HR" altLang="sr-Latn-RS" sz="2900" b="1" dirty="0">
                <a:cs typeface="Arial" panose="020B0604020202020204" pitchFamily="34" charset="0"/>
              </a:rPr>
              <a:t>Mirovina iz drugog stupa</a:t>
            </a:r>
            <a:r>
              <a:rPr lang="hr-HR" altLang="sr-Latn-RS" sz="2900" dirty="0">
                <a:cs typeface="Arial" panose="020B0604020202020204" pitchFamily="34" charset="0"/>
              </a:rPr>
              <a:t> koja ovisi o: </a:t>
            </a:r>
          </a:p>
          <a:p>
            <a:pPr marL="1263650" indent="-457200" algn="just">
              <a:lnSpc>
                <a:spcPct val="120000"/>
              </a:lnSpc>
              <a:spcBef>
                <a:spcPts val="0"/>
              </a:spcBef>
              <a:buClr>
                <a:srgbClr val="306192"/>
              </a:buClr>
              <a:buSzPct val="95000"/>
              <a:buFont typeface="Wingdings" panose="05000000000000000000" pitchFamily="2" charset="2"/>
              <a:buChar char="ü"/>
            </a:pPr>
            <a:r>
              <a:rPr lang="hr-HR" altLang="sr-Latn-RS" sz="3200" dirty="0"/>
              <a:t>visini sredstava na osobnom računu</a:t>
            </a:r>
          </a:p>
          <a:p>
            <a:pPr marL="1263650" indent="-457200" algn="just">
              <a:lnSpc>
                <a:spcPct val="120000"/>
              </a:lnSpc>
              <a:spcBef>
                <a:spcPts val="0"/>
              </a:spcBef>
              <a:buClr>
                <a:srgbClr val="306192"/>
              </a:buClr>
              <a:buSzPct val="95000"/>
              <a:buFont typeface="Wingdings" panose="05000000000000000000" pitchFamily="2" charset="2"/>
              <a:buChar char="ü"/>
            </a:pPr>
            <a:r>
              <a:rPr lang="hr-HR" altLang="sr-Latn-RS" sz="3200" dirty="0"/>
              <a:t>naknadi koju zaračunava mirovinsko osiguravajuće društvo (5%)</a:t>
            </a:r>
          </a:p>
          <a:p>
            <a:pPr marL="1263650" indent="-457200" algn="just">
              <a:lnSpc>
                <a:spcPct val="120000"/>
              </a:lnSpc>
              <a:spcBef>
                <a:spcPts val="0"/>
              </a:spcBef>
              <a:buClr>
                <a:srgbClr val="306192"/>
              </a:buClr>
              <a:buSzPct val="95000"/>
              <a:buFont typeface="Wingdings" panose="05000000000000000000" pitchFamily="2" charset="2"/>
              <a:buChar char="ü"/>
            </a:pPr>
            <a:r>
              <a:rPr lang="hr-HR" altLang="sr-Latn-RS" sz="3200" dirty="0"/>
              <a:t>dobi u trenutku umirovljenja</a:t>
            </a:r>
          </a:p>
          <a:p>
            <a:pPr marL="1263650" indent="-457200" algn="just">
              <a:lnSpc>
                <a:spcPct val="120000"/>
              </a:lnSpc>
              <a:spcBef>
                <a:spcPts val="0"/>
              </a:spcBef>
              <a:buClr>
                <a:srgbClr val="306192"/>
              </a:buClr>
              <a:buSzPct val="95000"/>
              <a:buFont typeface="Wingdings" panose="05000000000000000000" pitchFamily="2" charset="2"/>
              <a:buChar char="ü"/>
            </a:pPr>
            <a:r>
              <a:rPr lang="hr-HR" altLang="sr-Latn-RS" sz="3200" dirty="0"/>
              <a:t>načinu usklađivanja mirovina (usklađuju se jednako kao i mirovine iz I. stupa)</a:t>
            </a:r>
          </a:p>
          <a:p>
            <a:pPr marL="1263650" indent="-457200" algn="just">
              <a:lnSpc>
                <a:spcPct val="120000"/>
              </a:lnSpc>
              <a:spcBef>
                <a:spcPts val="0"/>
              </a:spcBef>
              <a:buClr>
                <a:srgbClr val="306192"/>
              </a:buClr>
              <a:buSzPct val="95000"/>
              <a:buFont typeface="Wingdings" panose="05000000000000000000" pitchFamily="2" charset="2"/>
              <a:buChar char="ü"/>
            </a:pPr>
            <a:r>
              <a:rPr lang="hr-HR" altLang="sr-Latn-RS" sz="3200" dirty="0"/>
              <a:t>ugovorenom obliku mirovine iz II. stupa (pojedinačna, zajednička, sa i bez zajamčenog razdoblja)</a:t>
            </a:r>
          </a:p>
          <a:p>
            <a:pPr marL="1263650" indent="-457200" algn="just">
              <a:lnSpc>
                <a:spcPct val="120000"/>
              </a:lnSpc>
              <a:spcBef>
                <a:spcPts val="0"/>
              </a:spcBef>
              <a:buClr>
                <a:srgbClr val="306192"/>
              </a:buClr>
              <a:buSzPct val="95000"/>
              <a:buFont typeface="Wingdings" panose="05000000000000000000" pitchFamily="2" charset="2"/>
              <a:buChar char="ü"/>
            </a:pPr>
            <a:r>
              <a:rPr lang="hr-HR" altLang="sr-Latn-RS" sz="3200" dirty="0"/>
              <a:t>starosti bračnog druga ako je ugovorena  zajednička mirovina</a:t>
            </a:r>
          </a:p>
          <a:p>
            <a:pPr marL="1263650" indent="-457200" algn="just">
              <a:lnSpc>
                <a:spcPct val="120000"/>
              </a:lnSpc>
              <a:spcBef>
                <a:spcPts val="0"/>
              </a:spcBef>
              <a:buClr>
                <a:srgbClr val="306192"/>
              </a:buClr>
              <a:buSzPct val="95000"/>
              <a:buFont typeface="Wingdings" panose="05000000000000000000" pitchFamily="2" charset="2"/>
              <a:buChar char="ü"/>
            </a:pPr>
            <a:r>
              <a:rPr lang="hr-HR" altLang="sr-Latn-RS" sz="3200" dirty="0"/>
              <a:t>dužini zajamčenog razdoblja </a:t>
            </a:r>
          </a:p>
          <a:p>
            <a:pPr marL="1263650" indent="-457200" algn="just">
              <a:lnSpc>
                <a:spcPct val="120000"/>
              </a:lnSpc>
              <a:spcBef>
                <a:spcPts val="0"/>
              </a:spcBef>
              <a:buClr>
                <a:srgbClr val="306192"/>
              </a:buClr>
              <a:buSzPct val="95000"/>
              <a:buFont typeface="Wingdings" panose="05000000000000000000" pitchFamily="2" charset="2"/>
              <a:buChar char="ü"/>
            </a:pPr>
            <a:r>
              <a:rPr lang="hr-HR" altLang="sr-Latn-RS" sz="3200" dirty="0"/>
              <a:t>visini mirovine koja se u skladu s ugovorom nakon smrti korisnika isplaćuje bračnom drugu ili imenovanom korisniku</a:t>
            </a:r>
          </a:p>
          <a:p>
            <a:pPr eaLnBrk="1" hangingPunct="1">
              <a:buClr>
                <a:schemeClr val="tx1"/>
              </a:buClr>
              <a:buFontTx/>
              <a:buChar char=" "/>
            </a:pPr>
            <a:endParaRPr lang="hr-HR" altLang="sr-Latn-R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83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sr-Latn-RS" sz="3600" dirty="0">
                <a:latin typeface="+mn-lt"/>
                <a:cs typeface="Arial" panose="020B0604020202020204" pitchFamily="34" charset="0"/>
              </a:rPr>
              <a:t>FAKTORI KOJI UTJEČU NA VISINU MIROVINE IZ II. STUPA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altLang="sr-Latn-RS" dirty="0">
                <a:cs typeface="Arial" panose="020B0604020202020204" pitchFamily="34" charset="0"/>
              </a:rPr>
              <a:t>Iznos kapitaliziranih sredstava na osobnom računu u trenutku umirovljenja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altLang="sr-Latn-RS" dirty="0" err="1">
                <a:cs typeface="Arial" panose="020B0604020202020204" pitchFamily="34" charset="0"/>
              </a:rPr>
              <a:t>Aktuarski</a:t>
            </a:r>
            <a:r>
              <a:rPr lang="hr-HR" altLang="sr-Latn-RS" dirty="0">
                <a:cs typeface="Arial" panose="020B0604020202020204" pitchFamily="34" charset="0"/>
              </a:rPr>
              <a:t> izračuni (očekivano doživljenje/ procijenjeno razdoblje primanja mirovine)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altLang="sr-Latn-RS" dirty="0">
                <a:cs typeface="Arial" panose="020B0604020202020204" pitchFamily="34" charset="0"/>
              </a:rPr>
              <a:t>Vrsta mirovine:</a:t>
            </a:r>
          </a:p>
          <a:p>
            <a:pPr marL="628650" indent="0"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hr-HR" altLang="sr-Latn-RS" dirty="0">
                <a:cs typeface="Arial" panose="020B0604020202020204" pitchFamily="34" charset="0"/>
              </a:rPr>
              <a:t>   - pojedinačna ili zajednička</a:t>
            </a:r>
          </a:p>
          <a:p>
            <a:pPr marL="628650" indent="0"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hr-HR" altLang="sr-Latn-RS" dirty="0">
                <a:cs typeface="Arial" panose="020B0604020202020204" pitchFamily="34" charset="0"/>
              </a:rPr>
              <a:t>   - sa ili bez zajamčenog razdoblja</a:t>
            </a:r>
          </a:p>
          <a:p>
            <a:pPr eaLnBrk="1" hangingPunct="1">
              <a:buFontTx/>
              <a:buNone/>
            </a:pP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xmlns="" val="3846648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848600" cy="990600"/>
          </a:xfrm>
        </p:spPr>
        <p:txBody>
          <a:bodyPr/>
          <a:lstStyle/>
          <a:p>
            <a:pPr eaLnBrk="1" hangingPunct="1"/>
            <a:r>
              <a:rPr lang="hr-HR" altLang="sr-Latn-RS" sz="3600" dirty="0"/>
              <a:t>PRAVA OSIGURANIKA II. STUPA</a:t>
            </a:r>
            <a:endParaRPr lang="en-US" altLang="sr-Latn-RS" sz="36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71613"/>
            <a:ext cx="8496300" cy="46942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hr-HR" altLang="sr-Latn-RS" sz="2400" dirty="0"/>
              <a:t>Mirovina iz II. stupa ostvaruje se nakon ostvarivanja mirovine iz  I. stupa – tzv. vezano pravo</a:t>
            </a:r>
          </a:p>
          <a:p>
            <a:pPr>
              <a:lnSpc>
                <a:spcPct val="90000"/>
              </a:lnSpc>
            </a:pPr>
            <a:r>
              <a:rPr lang="hr-HR" altLang="sr-Latn-RS" sz="2400" b="1" dirty="0"/>
              <a:t>Starosna i prijevremena starosna mirovina </a:t>
            </a:r>
            <a:r>
              <a:rPr lang="hr-HR" altLang="sr-Latn-RS" sz="2400" dirty="0">
                <a:solidFill>
                  <a:schemeClr val="accent2"/>
                </a:solidFill>
              </a:rPr>
              <a:t>- </a:t>
            </a:r>
            <a:r>
              <a:rPr lang="hr-HR" altLang="sr-Latn-RS" sz="2400" dirty="0"/>
              <a:t>osiguranici koji su se po svom izboru osigurali u II. stupu (koji su 1.1.2002. imali između 40 i 50 g. života) imaju pravo izbora mirovine samo iz I. ili iz oba stupa - </a:t>
            </a:r>
            <a:r>
              <a:rPr lang="hr-HR" altLang="sr-Latn-RS" dirty="0"/>
              <a:t>izbor korisnika u trenutku umirovljenja</a:t>
            </a:r>
          </a:p>
          <a:p>
            <a:pPr>
              <a:lnSpc>
                <a:spcPct val="90000"/>
              </a:lnSpc>
            </a:pPr>
            <a:r>
              <a:rPr lang="hr-HR" altLang="sr-Latn-RS" dirty="0"/>
              <a:t>Ako se mirovina ostvari samo u I. stupu, sredstva s osobnog računa u obveznom mirovinskom fondu se prenose u I. stup</a:t>
            </a:r>
            <a:endParaRPr lang="en-US" altLang="sr-Latn-RS" dirty="0"/>
          </a:p>
          <a:p>
            <a:pPr marL="0" indent="0">
              <a:lnSpc>
                <a:spcPct val="90000"/>
              </a:lnSpc>
              <a:buNone/>
            </a:pPr>
            <a:endParaRPr lang="en-US" altLang="sr-Latn-RS" sz="2400" dirty="0"/>
          </a:p>
          <a:p>
            <a:pPr eaLnBrk="1" hangingPunct="1">
              <a:lnSpc>
                <a:spcPct val="90000"/>
              </a:lnSpc>
            </a:pPr>
            <a:r>
              <a:rPr lang="hr-HR" altLang="sr-Latn-RS" sz="2400" b="1" dirty="0"/>
              <a:t>Invalidska i obiteljska mirovina </a:t>
            </a:r>
            <a:r>
              <a:rPr lang="hr-HR" altLang="sr-Latn-RS" sz="2400" dirty="0"/>
              <a:t>ostvaruju se uglavnom samo u I. stupu jer je to povoljnije</a:t>
            </a:r>
            <a:endParaRPr lang="en-US" altLang="sr-Latn-RS" sz="2400" dirty="0"/>
          </a:p>
          <a:p>
            <a:pPr eaLnBrk="1" hangingPunct="1">
              <a:lnSpc>
                <a:spcPct val="90000"/>
              </a:lnSpc>
            </a:pPr>
            <a:r>
              <a:rPr lang="hr-HR" altLang="sr-Latn-RS" sz="2400" dirty="0"/>
              <a:t>Mirovine ostvarene prema </a:t>
            </a:r>
            <a:r>
              <a:rPr lang="hr-HR" altLang="sr-Latn-RS" sz="2400" b="1" dirty="0"/>
              <a:t>posebnim propisi</a:t>
            </a:r>
            <a:r>
              <a:rPr lang="hr-HR" altLang="sr-Latn-RS" sz="2400" dirty="0"/>
              <a:t>ma pod povoljnijim uvjetima ostvaruju se samo u I. stupu</a:t>
            </a:r>
          </a:p>
        </p:txBody>
      </p:sp>
    </p:spTree>
    <p:extLst>
      <p:ext uri="{BB962C8B-B14F-4D97-AF65-F5344CB8AC3E}">
        <p14:creationId xmlns:p14="http://schemas.microsoft.com/office/powerpoint/2010/main" xmlns="" val="1145520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endParaRPr lang="hr-HR" altLang="sr-Latn-RS" sz="2000" b="1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 sz="2800"/>
          </a:p>
        </p:txBody>
      </p:sp>
      <p:graphicFrame>
        <p:nvGraphicFramePr>
          <p:cNvPr id="410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1850435"/>
              </p:ext>
            </p:extLst>
          </p:nvPr>
        </p:nvGraphicFramePr>
        <p:xfrm>
          <a:off x="457200" y="620688"/>
          <a:ext cx="8066088" cy="5976962"/>
        </p:xfrm>
        <a:graphic>
          <a:graphicData uri="http://schemas.openxmlformats.org/presentationml/2006/ole">
            <p:oleObj spid="_x0000_s1062" name="Picture" r:id="rId3" imgW="6837193" imgH="5157544" progId="Word.Pictur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98112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3600" dirty="0"/>
              <a:t>FINANCIRANJE SUSTAVA OBVEZNOG MIROVINSKOG OSIGURANJA</a:t>
            </a:r>
          </a:p>
          <a:p>
            <a:pPr marL="0" indent="0" algn="ctr">
              <a:buNone/>
            </a:pPr>
            <a:r>
              <a:rPr lang="hr-HR" sz="3600" dirty="0"/>
              <a:t>(I. i II. mirovinski stup)</a:t>
            </a:r>
          </a:p>
        </p:txBody>
      </p:sp>
    </p:spTree>
    <p:extLst>
      <p:ext uri="{BB962C8B-B14F-4D97-AF65-F5344CB8AC3E}">
        <p14:creationId xmlns:p14="http://schemas.microsoft.com/office/powerpoint/2010/main" xmlns="" val="4110077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/>
              <a:t>DOPRINOSI I VISINA MIROVINE U I. STUPU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353347"/>
          </a:xfrm>
        </p:spPr>
        <p:txBody>
          <a:bodyPr>
            <a:normAutofit/>
          </a:bodyPr>
          <a:lstStyle/>
          <a:p>
            <a:pPr eaLnBrk="1" hangingPunct="1">
              <a:spcBef>
                <a:spcPts val="1800"/>
              </a:spcBef>
            </a:pPr>
            <a:r>
              <a:rPr lang="hr-HR" altLang="sr-Latn-RS" b="1" dirty="0"/>
              <a:t>Osiguranici osigurani temeljem radnog odnosa</a:t>
            </a:r>
            <a:r>
              <a:rPr lang="hr-HR" altLang="sr-Latn-RS" dirty="0"/>
              <a:t> - pravo na mirovinski staž, neovisno o tome je li poslodavac uplatio doprinose</a:t>
            </a:r>
          </a:p>
          <a:p>
            <a:pPr eaLnBrk="1" hangingPunct="1">
              <a:spcBef>
                <a:spcPts val="1800"/>
              </a:spcBef>
            </a:pPr>
            <a:r>
              <a:rPr lang="hr-HR" altLang="sr-Latn-RS" b="1" dirty="0"/>
              <a:t>Osiguranici koji su sami za sebe obveznici plaćanja </a:t>
            </a:r>
            <a:r>
              <a:rPr lang="hr-HR" altLang="sr-Latn-RS" dirty="0"/>
              <a:t>d</a:t>
            </a:r>
            <a:r>
              <a:rPr lang="hr-HR" altLang="sr-Latn-RS" b="1" dirty="0"/>
              <a:t>oprinosa</a:t>
            </a:r>
            <a:r>
              <a:rPr lang="hr-HR" altLang="sr-Latn-RS" dirty="0"/>
              <a:t> (obrtnici, slobodna zanimanja, poljoprivrednici…) - mirovinski staž samo ako su plaćeni doprinosi</a:t>
            </a:r>
          </a:p>
          <a:p>
            <a:pPr eaLnBrk="1" hangingPunct="1">
              <a:spcBef>
                <a:spcPts val="1800"/>
              </a:spcBef>
            </a:pPr>
            <a:r>
              <a:rPr lang="hr-HR" altLang="sr-Latn-RS" b="1" dirty="0"/>
              <a:t>Osiguranici koji ostvaruju pravo prema posebnim propisima -</a:t>
            </a:r>
            <a:r>
              <a:rPr lang="hr-HR" altLang="sr-Latn-RS" dirty="0"/>
              <a:t> za povećana prava nema povećanih uplata doprinosa</a:t>
            </a:r>
          </a:p>
        </p:txBody>
      </p:sp>
      <p:cxnSp>
        <p:nvCxnSpPr>
          <p:cNvPr id="19460" name="Straight Arrow Connector 4"/>
          <p:cNvCxnSpPr>
            <a:cxnSpLocks noChangeShapeType="1"/>
            <a:endCxn id="19459" idx="3"/>
          </p:cNvCxnSpPr>
          <p:nvPr/>
        </p:nvCxnSpPr>
        <p:spPr bwMode="auto">
          <a:xfrm>
            <a:off x="1258888" y="3771900"/>
            <a:ext cx="7633592" cy="17759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</p:spTree>
    <p:extLst>
      <p:ext uri="{BB962C8B-B14F-4D97-AF65-F5344CB8AC3E}">
        <p14:creationId xmlns:p14="http://schemas.microsoft.com/office/powerpoint/2010/main" xmlns="" val="1003519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hr-HR" altLang="sr-Latn-RS" sz="3200" dirty="0"/>
              <a:t>MIROVINE KOJE NISU “POKRIVENE” UPLAĆENIM DOPRINOSIMA – sredstva se osiguravaju iz Državnog proračuna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51520" y="1988839"/>
            <a:ext cx="8640960" cy="413732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altLang="sr-Latn-RS" b="1" dirty="0"/>
              <a:t>Najniža mirovina</a:t>
            </a:r>
            <a:r>
              <a:rPr lang="hr-HR" altLang="sr-Latn-RS" dirty="0"/>
              <a:t> – cca 160.000 korisnika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altLang="sr-Latn-RS" b="1" dirty="0"/>
              <a:t>Invalidske mirovine</a:t>
            </a:r>
            <a:r>
              <a:rPr lang="hr-HR" altLang="sr-Latn-RS" dirty="0"/>
              <a:t> – cca 250.000 korisnika</a:t>
            </a:r>
          </a:p>
          <a:p>
            <a:pPr eaLnBrk="1" hangingPunct="1">
              <a:buFontTx/>
              <a:buNone/>
            </a:pPr>
            <a:r>
              <a:rPr lang="hr-HR" altLang="sr-Latn-RS" dirty="0"/>
              <a:t>    - profesionalna nesposobnost za rad</a:t>
            </a:r>
          </a:p>
          <a:p>
            <a:pPr eaLnBrk="1" hangingPunct="1">
              <a:buFontTx/>
              <a:buNone/>
            </a:pPr>
            <a:r>
              <a:rPr lang="hr-HR" altLang="sr-Latn-RS" dirty="0"/>
              <a:t>    - opća nesposobnost za rad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altLang="sr-Latn-RS" b="1" dirty="0"/>
              <a:t>Obiteljske mirovine </a:t>
            </a:r>
            <a:r>
              <a:rPr lang="hr-HR" altLang="sr-Latn-RS" dirty="0"/>
              <a:t>– cca 240.000 korisnika, koji nisu sami uplaćivali doprinose (produženo korištenje prava na mirovinu nakon smrti osiguranika/korisnika)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altLang="sr-Latn-RS" b="1" dirty="0"/>
              <a:t>Mirovine određene po posebnim propisima </a:t>
            </a:r>
            <a:r>
              <a:rPr lang="hr-HR" altLang="sr-Latn-RS" i="1" dirty="0"/>
              <a:t>(tzv. povlaštene mirovine) - </a:t>
            </a:r>
            <a:r>
              <a:rPr lang="hr-HR" altLang="sr-Latn-RS" dirty="0"/>
              <a:t>cca 180.000 korisnika</a:t>
            </a:r>
            <a:endParaRPr lang="hr-HR" altLang="sr-Latn-RS" i="1" dirty="0"/>
          </a:p>
        </p:txBody>
      </p:sp>
    </p:spTree>
    <p:extLst>
      <p:ext uri="{BB962C8B-B14F-4D97-AF65-F5344CB8AC3E}">
        <p14:creationId xmlns:p14="http://schemas.microsoft.com/office/powerpoint/2010/main" xmlns="" val="2913122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sr-Latn-RS" sz="3200" dirty="0"/>
              <a:t>DOPRINOSI ZA MIROVINSKO OSIGURANJE I VISINA MIROVINE – 2 osnovna modela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79388" y="1772816"/>
            <a:ext cx="8641084" cy="4353347"/>
          </a:xfrm>
        </p:spPr>
        <p:txBody>
          <a:bodyPr>
            <a:normAutofit/>
          </a:bodyPr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hr-HR" altLang="sr-Latn-RS" b="1" dirty="0"/>
              <a:t> Sustav generacijske solidarnosti:</a:t>
            </a:r>
          </a:p>
          <a:p>
            <a:pPr marL="717550" indent="-363538" eaLnBrk="1" hangingPunct="1">
              <a:buFont typeface="Courier New" panose="02070309020205020404" pitchFamily="49" charset="0"/>
              <a:buChar char="o"/>
            </a:pPr>
            <a:r>
              <a:rPr lang="hr-HR" altLang="sr-Latn-RS" dirty="0"/>
              <a:t>sustav minimalnih garantiranih mirovinskih prava </a:t>
            </a:r>
            <a:r>
              <a:rPr lang="hr-HR" altLang="sr-Latn-RS" i="1" dirty="0"/>
              <a:t>(</a:t>
            </a:r>
            <a:r>
              <a:rPr lang="hr-HR" altLang="sr-Latn-RS" i="1" dirty="0" err="1"/>
              <a:t>Beveridge</a:t>
            </a:r>
            <a:r>
              <a:rPr lang="hr-HR" altLang="sr-Latn-RS" i="1" dirty="0"/>
              <a:t> model)</a:t>
            </a:r>
          </a:p>
          <a:p>
            <a:pPr marL="717550" indent="-363538" eaLnBrk="1" hangingPunct="1">
              <a:buFont typeface="Courier New" panose="02070309020205020404" pitchFamily="49" charset="0"/>
              <a:buChar char="o"/>
            </a:pPr>
            <a:r>
              <a:rPr lang="hr-HR" altLang="sr-Latn-RS" dirty="0"/>
              <a:t>sustav u kojem mirovine načelno ovise  o plaći/osnovici </a:t>
            </a:r>
            <a:r>
              <a:rPr lang="hr-HR" altLang="sr-Latn-RS" i="1" dirty="0"/>
              <a:t>(</a:t>
            </a:r>
            <a:r>
              <a:rPr lang="hr-HR" altLang="sr-Latn-RS" i="1" dirty="0" err="1"/>
              <a:t>Bismarcov</a:t>
            </a:r>
            <a:r>
              <a:rPr lang="hr-HR" altLang="sr-Latn-RS" i="1" dirty="0"/>
              <a:t> model)</a:t>
            </a:r>
          </a:p>
          <a:p>
            <a:pPr eaLnBrk="1" hangingPunct="1">
              <a:buFontTx/>
              <a:buNone/>
            </a:pPr>
            <a:endParaRPr lang="hr-HR" altLang="sr-Latn-RS" i="1" dirty="0"/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hr-HR" altLang="sr-Latn-RS" b="1" dirty="0"/>
              <a:t> Sustav kapitalizirane mirovinske štednje:</a:t>
            </a:r>
          </a:p>
          <a:p>
            <a:pPr marL="806450" indent="-452438" eaLnBrk="1" hangingPunct="1">
              <a:buFontTx/>
              <a:buNone/>
            </a:pPr>
            <a:r>
              <a:rPr lang="hr-HR" altLang="sr-Latn-RS" dirty="0"/>
              <a:t>   - individualizacija uplaćenih doprinosa </a:t>
            </a:r>
          </a:p>
          <a:p>
            <a:pPr marL="806450" indent="-452438" eaLnBrk="1" hangingPunct="1">
              <a:buFontTx/>
              <a:buNone/>
            </a:pPr>
            <a:r>
              <a:rPr lang="hr-HR" altLang="sr-Latn-RS" dirty="0"/>
              <a:t>   - kapitalizacija</a:t>
            </a:r>
          </a:p>
          <a:p>
            <a:pPr marL="806450" indent="-452438" eaLnBrk="1" hangingPunct="1">
              <a:buFontTx/>
              <a:buNone/>
            </a:pPr>
            <a:r>
              <a:rPr lang="hr-HR" altLang="sr-Latn-RS" dirty="0"/>
              <a:t>   - nema solidarnosti</a:t>
            </a:r>
          </a:p>
        </p:txBody>
      </p:sp>
    </p:spTree>
    <p:extLst>
      <p:ext uri="{BB962C8B-B14F-4D97-AF65-F5344CB8AC3E}">
        <p14:creationId xmlns:p14="http://schemas.microsoft.com/office/powerpoint/2010/main" xmlns="" val="2522192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3600" dirty="0"/>
              <a:t>OBVEZA PLAĆANJA MIROVINSKIH DOPRINOSA U RH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712968" cy="4525963"/>
          </a:xfrm>
        </p:spPr>
        <p:txBody>
          <a:bodyPr>
            <a:normAutofit fontScale="92500" lnSpcReduction="20000"/>
          </a:bodyPr>
          <a:lstStyle/>
          <a:p>
            <a:r>
              <a:rPr lang="hr-HR" altLang="sr-Latn-RS" sz="2800" b="1" dirty="0"/>
              <a:t>Zaposleni</a:t>
            </a:r>
            <a:r>
              <a:rPr lang="hr-HR" altLang="sr-Latn-RS" sz="2800" dirty="0"/>
              <a:t> - iz bruto plaće</a:t>
            </a:r>
          </a:p>
          <a:p>
            <a:pPr>
              <a:buFontTx/>
              <a:buNone/>
            </a:pPr>
            <a:r>
              <a:rPr lang="hr-HR" altLang="sr-Latn-RS" sz="2800" dirty="0"/>
              <a:t>    - najniža osnovica: 0,38 </a:t>
            </a:r>
            <a:r>
              <a:rPr lang="hr-HR" altLang="sr-Latn-RS" sz="2800" dirty="0" err="1"/>
              <a:t>prosj</a:t>
            </a:r>
            <a:r>
              <a:rPr lang="hr-HR" altLang="sr-Latn-RS" sz="2800" dirty="0"/>
              <a:t>. plaće</a:t>
            </a:r>
          </a:p>
          <a:p>
            <a:pPr>
              <a:buFontTx/>
              <a:buNone/>
            </a:pPr>
            <a:r>
              <a:rPr lang="hr-HR" altLang="sr-Latn-RS" sz="2800" dirty="0"/>
              <a:t>    - najviša osnovica: 6 </a:t>
            </a:r>
            <a:r>
              <a:rPr lang="hr-HR" altLang="sr-Latn-RS" sz="2800" dirty="0" err="1"/>
              <a:t>prosj</a:t>
            </a:r>
            <a:r>
              <a:rPr lang="hr-HR" altLang="sr-Latn-RS" sz="2800" dirty="0"/>
              <a:t>. plaća  </a:t>
            </a:r>
          </a:p>
          <a:p>
            <a:pPr>
              <a:buFontTx/>
              <a:buNone/>
            </a:pPr>
            <a:r>
              <a:rPr lang="hr-HR" altLang="sr-Latn-RS" sz="2800" dirty="0"/>
              <a:t>   </a:t>
            </a:r>
            <a:r>
              <a:rPr lang="hr-HR" altLang="sr-Latn-RS" sz="2800" b="1" dirty="0"/>
              <a:t>Samostalni obveznici </a:t>
            </a:r>
            <a:r>
              <a:rPr lang="hr-HR" altLang="sr-Latn-RS" sz="2800" dirty="0"/>
              <a:t>– na propisanu osnovicu, u rasponu od 0,4 do 1,1 </a:t>
            </a:r>
            <a:r>
              <a:rPr lang="hr-HR" altLang="sr-Latn-RS" sz="2800" dirty="0" err="1"/>
              <a:t>prosj</a:t>
            </a:r>
            <a:r>
              <a:rPr lang="hr-HR" altLang="sr-Latn-RS" sz="2800" dirty="0"/>
              <a:t>. plaće</a:t>
            </a:r>
          </a:p>
          <a:p>
            <a:r>
              <a:rPr lang="hr-HR" altLang="sr-Latn-RS" sz="2800" b="1" dirty="0"/>
              <a:t>Stopa: </a:t>
            </a:r>
            <a:r>
              <a:rPr lang="hr-HR" altLang="sr-Latn-RS" sz="2800" dirty="0"/>
              <a:t>20% (15% + 5%)</a:t>
            </a:r>
          </a:p>
          <a:p>
            <a:r>
              <a:rPr lang="hr-HR" altLang="sr-Latn-RS" sz="2800" b="1" dirty="0"/>
              <a:t>Nadzor: </a:t>
            </a:r>
            <a:r>
              <a:rPr lang="hr-HR" altLang="sr-Latn-RS" sz="2800" dirty="0"/>
              <a:t>Porezna uprava i Financijska policija</a:t>
            </a:r>
          </a:p>
          <a:p>
            <a:r>
              <a:rPr lang="hr-HR" altLang="sr-Latn-RS" sz="2800" b="1" dirty="0"/>
              <a:t>Prisilna naplata</a:t>
            </a:r>
            <a:r>
              <a:rPr lang="hr-HR" altLang="sr-Latn-RS" sz="2800" dirty="0"/>
              <a:t>: Porezna uprava</a:t>
            </a:r>
          </a:p>
          <a:p>
            <a:r>
              <a:rPr lang="hr-HR" altLang="sr-Latn-RS" sz="2800" b="1" dirty="0"/>
              <a:t>REGOS</a:t>
            </a:r>
            <a:r>
              <a:rPr lang="hr-HR" altLang="sr-Latn-RS" sz="2800" dirty="0"/>
              <a:t> – prikuplja podatke + raspored doprinosa za II. stup, na temelju podataka dobivenih od Porezne uprave (obrazac JOPPD)</a:t>
            </a:r>
          </a:p>
        </p:txBody>
      </p:sp>
    </p:spTree>
    <p:extLst>
      <p:ext uri="{BB962C8B-B14F-4D97-AF65-F5344CB8AC3E}">
        <p14:creationId xmlns:p14="http://schemas.microsoft.com/office/powerpoint/2010/main" xmlns="" val="617626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800" b="1" dirty="0"/>
              <a:t>Korelacija između ostvarenih dohodaka i obveze za mirovinske doprinose – je li sadašnji sustav pravičan?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algn="ctr">
              <a:buFontTx/>
              <a:buNone/>
            </a:pPr>
            <a:r>
              <a:rPr lang="hr-HR" altLang="sr-Latn-RS" sz="2400"/>
              <a:t>Opterećenje mirovinskim doprinosima u odnosu na visinu neto zarade osiguranika</a:t>
            </a:r>
          </a:p>
          <a:p>
            <a:pPr algn="ctr">
              <a:buFontTx/>
              <a:buNone/>
            </a:pPr>
            <a:r>
              <a:rPr lang="hr-HR" altLang="sr-Latn-RS" sz="2800"/>
              <a:t> </a:t>
            </a:r>
          </a:p>
        </p:txBody>
      </p:sp>
      <p:pic>
        <p:nvPicPr>
          <p:cNvPr id="13316" name="Picture 2" descr="Slika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1863" y="2214563"/>
            <a:ext cx="7754937" cy="442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36477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UMJESTO ZAKLJUČKA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876800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sz="2800" dirty="0"/>
              <a:t>PITANJA:</a:t>
            </a:r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r>
              <a:rPr lang="hr-HR" sz="2800" b="1" dirty="0"/>
              <a:t>Je li hrvatski mirovinski sustav održiv?</a:t>
            </a:r>
          </a:p>
          <a:p>
            <a:pPr marL="0" indent="0">
              <a:buNone/>
            </a:pPr>
            <a:r>
              <a:rPr lang="hr-HR" sz="2800" b="1" dirty="0"/>
              <a:t>Garantira li taj sustav umirovljenicima zaštitu od siromaštva?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975108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r-Latn-RS" sz="3600" dirty="0"/>
              <a:t>OBILJEŽJA MJEŠOVITOG MIROVINSKOG SUSTAVA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7504" y="2053221"/>
            <a:ext cx="4337372" cy="403542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rgbClr val="FFC489"/>
              </a:buClr>
              <a:buSzPct val="120000"/>
              <a:buFontTx/>
              <a:buNone/>
              <a:defRPr/>
            </a:pP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   </a:t>
            </a: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I. STUP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SzPct val="120000"/>
              <a:buFont typeface="Arial" pitchFamily="34" charset="0"/>
              <a:buChar char="•"/>
              <a:defRPr/>
            </a:pPr>
            <a:r>
              <a:rPr lang="hr-HR" dirty="0"/>
              <a:t>uzajamnost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SzPct val="120000"/>
              <a:buFont typeface="Arial" pitchFamily="34" charset="0"/>
              <a:buChar char="•"/>
              <a:defRPr/>
            </a:pPr>
            <a:r>
              <a:rPr lang="hr-HR" dirty="0"/>
              <a:t>solidarnost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SzPct val="120000"/>
              <a:buFont typeface="Arial" pitchFamily="34" charset="0"/>
              <a:buChar char="•"/>
              <a:defRPr/>
            </a:pPr>
            <a:r>
              <a:rPr lang="hr-HR" dirty="0"/>
              <a:t>definirana davanja (engl. </a:t>
            </a:r>
            <a:r>
              <a:rPr lang="hr-HR" i="1" dirty="0" err="1"/>
              <a:t>defined</a:t>
            </a:r>
            <a:r>
              <a:rPr lang="hr-HR" i="1" dirty="0"/>
              <a:t> </a:t>
            </a:r>
            <a:r>
              <a:rPr lang="hr-HR" i="1" dirty="0" err="1"/>
              <a:t>benefits</a:t>
            </a:r>
            <a:r>
              <a:rPr lang="hr-HR" dirty="0"/>
              <a:t>)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SzPct val="120000"/>
              <a:buFont typeface="Arial" pitchFamily="34" charset="0"/>
              <a:buChar char="•"/>
              <a:defRPr/>
            </a:pPr>
            <a:r>
              <a:rPr lang="hr-HR" dirty="0"/>
              <a:t>tekuće financiranje          (engl. </a:t>
            </a:r>
            <a:r>
              <a:rPr lang="hr-HR" i="1" dirty="0" err="1"/>
              <a:t>pay</a:t>
            </a:r>
            <a:r>
              <a:rPr lang="hr-HR" i="1" dirty="0"/>
              <a:t>-as-</a:t>
            </a:r>
            <a:r>
              <a:rPr lang="hr-HR" i="1" dirty="0" err="1"/>
              <a:t>you</a:t>
            </a:r>
            <a:r>
              <a:rPr lang="hr-HR" i="1" dirty="0"/>
              <a:t>-</a:t>
            </a:r>
            <a:r>
              <a:rPr lang="hr-HR" i="1" dirty="0" err="1"/>
              <a:t>go</a:t>
            </a:r>
            <a:r>
              <a:rPr lang="hr-HR" dirty="0"/>
              <a:t>)</a:t>
            </a:r>
          </a:p>
          <a:p>
            <a:pPr eaLnBrk="1" hangingPunct="1">
              <a:defRPr/>
            </a:pPr>
            <a:endParaRPr lang="hr-HR" sz="2000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356100" y="2133600"/>
            <a:ext cx="4406900" cy="39624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rgbClr val="FFC489"/>
              </a:buClr>
              <a:buSzPct val="120000"/>
              <a:buFontTx/>
              <a:buNone/>
              <a:defRPr/>
            </a:pP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   </a:t>
            </a: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II. i III. STUP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SzPct val="120000"/>
              <a:buFont typeface="Arial" pitchFamily="34" charset="0"/>
              <a:buChar char="•"/>
              <a:defRPr/>
            </a:pPr>
            <a:r>
              <a:rPr lang="hr-HR" dirty="0"/>
              <a:t>kapitalizirana štednja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SzPct val="120000"/>
              <a:buFont typeface="Arial" pitchFamily="34" charset="0"/>
              <a:buChar char="•"/>
              <a:defRPr/>
            </a:pPr>
            <a:r>
              <a:rPr lang="hr-HR" dirty="0"/>
              <a:t>definirani doprinosi     (engl. </a:t>
            </a:r>
            <a:r>
              <a:rPr lang="hr-HR" i="1" dirty="0" err="1"/>
              <a:t>defined</a:t>
            </a:r>
            <a:r>
              <a:rPr lang="hr-HR" i="1" dirty="0"/>
              <a:t> </a:t>
            </a:r>
            <a:r>
              <a:rPr lang="hr-HR" i="1" dirty="0" err="1"/>
              <a:t>contributions</a:t>
            </a:r>
            <a:r>
              <a:rPr lang="hr-HR" dirty="0"/>
              <a:t>)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SzPct val="120000"/>
              <a:buFont typeface="Arial" pitchFamily="34" charset="0"/>
              <a:buChar char="•"/>
              <a:defRPr/>
            </a:pPr>
            <a:r>
              <a:rPr lang="hr-HR" dirty="0" err="1"/>
              <a:t>aktuarski</a:t>
            </a:r>
            <a:r>
              <a:rPr lang="hr-HR" dirty="0"/>
              <a:t> izračuni</a:t>
            </a:r>
          </a:p>
          <a:p>
            <a:pPr eaLnBrk="1" hangingPunct="1">
              <a:defRPr/>
            </a:pPr>
            <a:endParaRPr lang="hr-HR" sz="2400" dirty="0"/>
          </a:p>
        </p:txBody>
      </p:sp>
      <p:sp>
        <p:nvSpPr>
          <p:cNvPr id="717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552F14-DEEA-4DFF-AD81-EDAC1255A726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xmlns="" val="2969042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/>
              <a:t>OSIGURANICI U OBVEZNOM OSIGURANJU PREMA OSNOVAMA OSIGURANJA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000" dirty="0"/>
              <a:t>Radnici u radnom odnosu i s njima izjednačene osobe</a:t>
            </a:r>
          </a:p>
          <a:p>
            <a:r>
              <a:rPr lang="hr-HR" sz="2000" dirty="0"/>
              <a:t>Dužnosnici koji izabranu ili imenovanu dužnost obavljaju u radnom odnosu</a:t>
            </a:r>
          </a:p>
          <a:p>
            <a:r>
              <a:rPr lang="hr-HR" sz="2000" dirty="0"/>
              <a:t>Obrtnici</a:t>
            </a:r>
          </a:p>
          <a:p>
            <a:r>
              <a:rPr lang="hr-HR" sz="2000" dirty="0"/>
              <a:t>Slobodna zanimanja</a:t>
            </a:r>
          </a:p>
          <a:p>
            <a:r>
              <a:rPr lang="hr-HR" sz="2000" dirty="0"/>
              <a:t>Poljoprivrednici i </a:t>
            </a:r>
            <a:r>
              <a:rPr lang="hr-HR" sz="2000" dirty="0" err="1"/>
              <a:t>šumoposjednici</a:t>
            </a:r>
            <a:r>
              <a:rPr lang="hr-HR" sz="2000" dirty="0"/>
              <a:t> koji su upisani u upisnik poljoprivrednih gospodarstava </a:t>
            </a:r>
          </a:p>
          <a:p>
            <a:r>
              <a:rPr lang="hr-HR" sz="2000" dirty="0"/>
              <a:t>Iznajmljivači soba, postelja i apartmana koji su obveznici PDV-a (ako izjave da ulaze u osiguranje)</a:t>
            </a:r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r>
              <a:rPr lang="hr-HR" sz="2000" dirty="0"/>
              <a:t>Ukupan broj mirovinskih osiguranika u 2016. godini:</a:t>
            </a:r>
          </a:p>
          <a:p>
            <a:pPr marL="0" indent="0">
              <a:buNone/>
            </a:pPr>
            <a:r>
              <a:rPr lang="hr-HR" b="1" dirty="0"/>
              <a:t>1.440.188 </a:t>
            </a:r>
            <a:r>
              <a:rPr lang="hr-HR" dirty="0"/>
              <a:t>osiguranika </a:t>
            </a:r>
          </a:p>
          <a:p>
            <a:pPr marL="0" indent="0">
              <a:buNone/>
            </a:pPr>
            <a:r>
              <a:rPr lang="hr-HR" sz="2000" dirty="0"/>
              <a:t>Ukupan broj korisnika mirovina u 2016.:</a:t>
            </a:r>
          </a:p>
          <a:p>
            <a:pPr marL="0" indent="0">
              <a:buNone/>
            </a:pPr>
            <a:r>
              <a:rPr lang="hr-HR" b="1" dirty="0"/>
              <a:t>1.233.375 </a:t>
            </a:r>
            <a:r>
              <a:rPr lang="hr-HR" dirty="0"/>
              <a:t>umirovljenika</a:t>
            </a:r>
          </a:p>
          <a:p>
            <a:pPr marL="0" indent="0">
              <a:buNone/>
            </a:pPr>
            <a:r>
              <a:rPr lang="hr-HR" sz="2000" i="1" dirty="0"/>
              <a:t>Izvor: HZMO, Statističke informacije, 2/2017.)</a:t>
            </a:r>
          </a:p>
          <a:p>
            <a:pPr marL="0" indent="0">
              <a:buNone/>
            </a:pPr>
            <a:endParaRPr lang="hr-HR" sz="2000" i="1" dirty="0"/>
          </a:p>
        </p:txBody>
      </p:sp>
    </p:spTree>
    <p:extLst>
      <p:ext uri="{BB962C8B-B14F-4D97-AF65-F5344CB8AC3E}">
        <p14:creationId xmlns:p14="http://schemas.microsoft.com/office/powerpoint/2010/main" xmlns="" val="450503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71464"/>
          </a:xfrm>
        </p:spPr>
        <p:txBody>
          <a:bodyPr>
            <a:noAutofit/>
          </a:bodyPr>
          <a:lstStyle/>
          <a:p>
            <a:r>
              <a:rPr lang="hr-HR" sz="2800" dirty="0"/>
              <a:t>OSIGURANICI U OBVEZNOM OSIGURANJU PREMA PRIPADNOSTI I. ILI I. i II. STUPU (ista se pravila primjenjuju i danas; mjerodavna je dob u trenutku stjecanja statusa osiguranika)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323" y="2204864"/>
            <a:ext cx="4038600" cy="4114784"/>
          </a:xfrm>
        </p:spPr>
        <p:txBody>
          <a:bodyPr/>
          <a:lstStyle/>
          <a:p>
            <a:pPr marL="0" indent="0" algn="ctr">
              <a:buNone/>
            </a:pPr>
            <a:r>
              <a:rPr lang="hr-HR" sz="24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samo</a:t>
            </a:r>
            <a:r>
              <a:rPr lang="hr-HR" sz="32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</a:t>
            </a:r>
            <a:r>
              <a:rPr lang="hr-HR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I. STUP</a:t>
            </a:r>
          </a:p>
          <a:p>
            <a:r>
              <a:rPr lang="hr-HR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Osiguranici koji su na dan 1. siječnja 2002. bili stariji od 50 godina</a:t>
            </a:r>
          </a:p>
          <a:p>
            <a:r>
              <a:rPr lang="hr-HR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Osiguranici koji su na dan 1. siječnja 2002. bili stariji od 40 godina i mlađi od 50 godina, a nisu izabrali osiguranje u II. stupu</a:t>
            </a:r>
            <a:endParaRPr lang="hr-HR" sz="2400" dirty="0"/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970768"/>
          </a:xfrm>
        </p:spPr>
        <p:txBody>
          <a:bodyPr/>
          <a:lstStyle/>
          <a:p>
            <a:pPr marL="0" indent="0" algn="ctr">
              <a:buNone/>
            </a:pPr>
            <a:r>
              <a:rPr lang="hr-HR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I. i II. STUP</a:t>
            </a:r>
          </a:p>
          <a:p>
            <a:r>
              <a:rPr lang="hr-HR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Osiguranici koji su na dan 1. siječnja 2002. bili mlađi od 40 godina</a:t>
            </a:r>
          </a:p>
          <a:p>
            <a:r>
              <a:rPr lang="hr-HR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Osiguranici koji su na dan 1. siječnja 2002. bili stariji od 40 godina i mlađi od 50 godina, a izabrali su osiguranje u II. stupu</a:t>
            </a:r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558651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OSIGURANICI U DOBROVOLJNOM OSIGURANJU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Osobe koje se dobrovoljno učlane u neki od fondova III. mirovinskog stupa</a:t>
            </a:r>
          </a:p>
          <a:p>
            <a:r>
              <a:rPr lang="hr-HR" dirty="0"/>
              <a:t>Dobrovoljni mirovinski fondovi:</a:t>
            </a:r>
          </a:p>
          <a:p>
            <a:pPr marL="541338" indent="176213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dirty="0"/>
              <a:t> otvoreni fond</a:t>
            </a:r>
          </a:p>
          <a:p>
            <a:pPr marL="541338" indent="176213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dirty="0"/>
              <a:t> zatvoreni fond</a:t>
            </a:r>
          </a:p>
          <a:p>
            <a:pPr marL="541338" indent="176213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dirty="0"/>
          </a:p>
          <a:p>
            <a:pPr marL="884238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dirty="0"/>
              <a:t>Državni poticaji u dva oblika:</a:t>
            </a:r>
          </a:p>
          <a:p>
            <a:pPr marL="884238" indent="-342900">
              <a:buClr>
                <a:srgbClr val="FF0000"/>
              </a:buClr>
              <a:buFontTx/>
              <a:buChar char="-"/>
            </a:pPr>
            <a:r>
              <a:rPr lang="hr-HR" dirty="0"/>
              <a:t>porezne olakšice – poslodavac može uplaćivati neoporezivi doprinos u iznosu do 6.000,00 godišnje (500,00 kn mjesečno)</a:t>
            </a:r>
          </a:p>
          <a:p>
            <a:pPr marL="884238" indent="-342900">
              <a:buClr>
                <a:srgbClr val="FF0000"/>
              </a:buClr>
              <a:buFontTx/>
              <a:buChar char="-"/>
            </a:pPr>
            <a:r>
              <a:rPr lang="hr-HR" dirty="0"/>
              <a:t>novčani državni poticaji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927205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5000"/>
    </mc:Choice>
    <mc:Fallback>
      <p:transition advClick="0" advTm="50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f-mod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Rif-model</Template>
  <TotalTime>1042</TotalTime>
  <Words>4157</Words>
  <Application>Microsoft Office PowerPoint</Application>
  <PresentationFormat>Prikaz na zaslonu (4:3)</PresentationFormat>
  <Paragraphs>450</Paragraphs>
  <Slides>56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56</vt:i4>
      </vt:variant>
    </vt:vector>
  </HeadingPairs>
  <TitlesOfParts>
    <vt:vector size="58" baseType="lpstr">
      <vt:lpstr>Rif-model</vt:lpstr>
      <vt:lpstr>Picture</vt:lpstr>
      <vt:lpstr>Uvjeti za ostvarivanje prava i način određivanja visine mirovine u prvom i drugom mirovinskom stupu</vt:lpstr>
      <vt:lpstr>SADRŽAJ PREZENTACIJE</vt:lpstr>
      <vt:lpstr>ZADAĆA SOCIJALNOG OSIGURANJA (svrha, ciljevi, misija) – domovina: Europa</vt:lpstr>
      <vt:lpstr>SUSTAV OBVEZNOG SOCIJALNOG OSIGURANJA HRVATSKE</vt:lpstr>
      <vt:lpstr>Slajd 5</vt:lpstr>
      <vt:lpstr>OBILJEŽJA MJEŠOVITOG MIROVINSKOG SUSTAVA</vt:lpstr>
      <vt:lpstr>OSIGURANICI U OBVEZNOM OSIGURANJU PREMA OSNOVAMA OSIGURANJA </vt:lpstr>
      <vt:lpstr>OSIGURANICI U OBVEZNOM OSIGURANJU PREMA PRIPADNOSTI I. ILI I. i II. STUPU (ista se pravila primjenjuju i danas; mjerodavna je dob u trenutku stjecanja statusa osiguranika)</vt:lpstr>
      <vt:lpstr>OSIGURANICI U DOBROVOLJNOM OSIGURANJU</vt:lpstr>
      <vt:lpstr>Slajd 10</vt:lpstr>
      <vt:lpstr>Zakonska regulativa (I. stup)</vt:lpstr>
      <vt:lpstr>Posebni zakoni </vt:lpstr>
      <vt:lpstr>NAČELA FUNKCIONIRANJA I. STUPA</vt:lpstr>
      <vt:lpstr>OSTVARIVANJE PRAVA NA MIROVINU</vt:lpstr>
      <vt:lpstr>VRSTE MIROVINA U I. STUPU</vt:lpstr>
      <vt:lpstr>UVJETI ZA OSTVARIVANJE PRAVA NA MIROVINU do 31. 12. 2030.</vt:lpstr>
      <vt:lpstr>STAROSNA MIROVINA ZA ŽENE U PRIJELAZNOM RAZDOBLJU DO 2030. GODINE</vt:lpstr>
      <vt:lpstr>STAROSNA MIROVINA ZA ŽENE I MUŠKARCE OD 2031. GODINE</vt:lpstr>
      <vt:lpstr>PRIJEVREMENA MIROVINA do 31. 12. 2030.</vt:lpstr>
      <vt:lpstr>PRIJEVREMENA MIROVINA ZA ŽENE U PRIJELAZNOM RAZDOBLJU DO 2030.</vt:lpstr>
      <vt:lpstr>PRIJEVREMENA MIROVINA ZA ŽENE I MUŠKARCE OD 2031. GODINE</vt:lpstr>
      <vt:lpstr>ZAKON O POSREDOVANJU U ZAPOŠLJAVANJU I PRAVIMA ZA VRIJEME NEZAPOSLENOSTI</vt:lpstr>
      <vt:lpstr>POVEĆANJE STAROSNE MIROVINE ZA STARIJE OSIGURANIKE</vt:lpstr>
      <vt:lpstr>STAROSNA MIROVINA ZA DUGOGODIŠNJEG OSIGURANIKA </vt:lpstr>
      <vt:lpstr>PRIJEVREMENA STAROSNA MIROVINA ZA NEZAPOSLENE OSOBE </vt:lpstr>
      <vt:lpstr>POVOLJNIJI UVJETI ZA OSTVARIVANJE PRAVA NA MIROVINU</vt:lpstr>
      <vt:lpstr>OBITELJSKA MIROVINA</vt:lpstr>
      <vt:lpstr>VISINA MIROVINE OVISI O:</vt:lpstr>
      <vt:lpstr>VISINA MIROVINE IZ I. STUPA</vt:lpstr>
      <vt:lpstr>MIROVINSKI FAKTOR  (MF)</vt:lpstr>
      <vt:lpstr>Slajd 31</vt:lpstr>
      <vt:lpstr>UMANJENJE PRIJEVREMENE MIROVINE ZA ŽENE U 2017.</vt:lpstr>
      <vt:lpstr>UMANJENJE PRIJEVREMENE MIROVINE ZA ŽENE U 2018.</vt:lpstr>
      <vt:lpstr>NAJNIŽA MIROVINA</vt:lpstr>
      <vt:lpstr>NAJVIŠA MIROVINA</vt:lpstr>
      <vt:lpstr>INVALIDSKA MIROVINA</vt:lpstr>
      <vt:lpstr>KORISNICI INVALIDSKIH MIROVINA</vt:lpstr>
      <vt:lpstr>DODATAK NA MIROVINU – posebni dio mirovine</vt:lpstr>
      <vt:lpstr>PONOVNO ODREĐIVANJE MIROVINE</vt:lpstr>
      <vt:lpstr>MIROVINE KOJE SE OSTVARUJU NA TEMELJU RADA U EU I DRŽAVAMA EGP – Uredba (EZ) broj 883/2004 od 29. travnja 2004. o koordinaciji sustava socijalne sigurnosti </vt:lpstr>
      <vt:lpstr>MIROVINE KOJE SE OSTVARUJU NA TEMELJU MEĐUNARODNIH UGOVORA O SOCIJALNOM OSIGURANJU</vt:lpstr>
      <vt:lpstr>POSTUPAK OSTVARIVANJA PRAVA NA MIROVINU</vt:lpstr>
      <vt:lpstr>PODNOŠENJE ZAHTJEVA  ZA STAROSNU I PRIJEVREMENU STAROSNU MIROVINU</vt:lpstr>
      <vt:lpstr> RAD UMIROVLJENIKA BEZ OBUSTAVE ISPLATE MIROVINE </vt:lpstr>
      <vt:lpstr>Slajd 45</vt:lpstr>
      <vt:lpstr> MIROVINSKO OSIGURANJE KAPITALIZIRANE ŠTEDNJE - NAČELA </vt:lpstr>
      <vt:lpstr>PRAVA OSIGURANIKA OSIGURANIH U II.  STUPU</vt:lpstr>
      <vt:lpstr>FAKTORI KOJI UTJEČU NA VISINU MIROVINE IZ II. STUPA</vt:lpstr>
      <vt:lpstr>PRAVA OSIGURANIKA II. STUPA</vt:lpstr>
      <vt:lpstr>Slajd 50</vt:lpstr>
      <vt:lpstr>DOPRINOSI I VISINA MIROVINE U I. STUPU</vt:lpstr>
      <vt:lpstr>MIROVINE KOJE NISU “POKRIVENE” UPLAĆENIM DOPRINOSIMA – sredstva se osiguravaju iz Državnog proračuna </vt:lpstr>
      <vt:lpstr>DOPRINOSI ZA MIROVINSKO OSIGURANJE I VISINA MIROVINE – 2 osnovna modela</vt:lpstr>
      <vt:lpstr>OBVEZA PLAĆANJA MIROVINSKIH DOPRINOSA U RH</vt:lpstr>
      <vt:lpstr>Korelacija između ostvarenih dohodaka i obveze za mirovinske doprinose – je li sadašnji sustav pravičan?</vt:lpstr>
      <vt:lpstr>UMJESTO ZAKLJUČKA</vt:lpstr>
    </vt:vector>
  </TitlesOfParts>
  <Company>RIF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xxx</dc:creator>
  <cp:lastModifiedBy>mlin2</cp:lastModifiedBy>
  <cp:revision>110</cp:revision>
  <cp:lastPrinted>2017-10-27T08:58:04Z</cp:lastPrinted>
  <dcterms:created xsi:type="dcterms:W3CDTF">2012-09-19T13:04:13Z</dcterms:created>
  <dcterms:modified xsi:type="dcterms:W3CDTF">2017-11-08T10:36:04Z</dcterms:modified>
</cp:coreProperties>
</file>