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1"/>
  </p:handoutMasterIdLst>
  <p:sldIdLst>
    <p:sldId id="256" r:id="rId2"/>
    <p:sldId id="258" r:id="rId3"/>
    <p:sldId id="257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90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02" y="-21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4DAD1-80EB-4BEC-8F75-94E20F096F4E}" type="datetimeFigureOut">
              <a:rPr lang="hr-HR" smtClean="0"/>
              <a:pPr/>
              <a:t>9.3.2015.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E3900-A43F-4F7B-932E-8AB6BC08204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A0C670-8BA6-483B-9687-F65E61909211}" type="datetimeFigureOut">
              <a:rPr lang="hr-HR" smtClean="0"/>
              <a:pPr/>
              <a:t>9.3.2015.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FD1436-BF95-4812-9605-D96B62FC016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A0C670-8BA6-483B-9687-F65E61909211}" type="datetimeFigureOut">
              <a:rPr lang="hr-HR" smtClean="0"/>
              <a:pPr/>
              <a:t>9.3.2015.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D1436-BF95-4812-9605-D96B62FC016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A0C670-8BA6-483B-9687-F65E61909211}" type="datetimeFigureOut">
              <a:rPr lang="hr-HR" smtClean="0"/>
              <a:pPr/>
              <a:t>9.3.2015.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D1436-BF95-4812-9605-D96B62FC016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A0C670-8BA6-483B-9687-F65E61909211}" type="datetimeFigureOut">
              <a:rPr lang="hr-HR" smtClean="0"/>
              <a:pPr/>
              <a:t>9.3.2015.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D1436-BF95-4812-9605-D96B62FC016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A0C670-8BA6-483B-9687-F65E61909211}" type="datetimeFigureOut">
              <a:rPr lang="hr-HR" smtClean="0"/>
              <a:pPr/>
              <a:t>9.3.2015.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D1436-BF95-4812-9605-D96B62FC016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A0C670-8BA6-483B-9687-F65E61909211}" type="datetimeFigureOut">
              <a:rPr lang="hr-HR" smtClean="0"/>
              <a:pPr/>
              <a:t>9.3.2015.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D1436-BF95-4812-9605-D96B62FC016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A0C670-8BA6-483B-9687-F65E61909211}" type="datetimeFigureOut">
              <a:rPr lang="hr-HR" smtClean="0"/>
              <a:pPr/>
              <a:t>9.3.2015.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D1436-BF95-4812-9605-D96B62FC016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A0C670-8BA6-483B-9687-F65E61909211}" type="datetimeFigureOut">
              <a:rPr lang="hr-HR" smtClean="0"/>
              <a:pPr/>
              <a:t>9.3.2015.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D1436-BF95-4812-9605-D96B62FC016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A0C670-8BA6-483B-9687-F65E61909211}" type="datetimeFigureOut">
              <a:rPr lang="hr-HR" smtClean="0"/>
              <a:pPr/>
              <a:t>9.3.2015.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D1436-BF95-4812-9605-D96B62FC016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3A0C670-8BA6-483B-9687-F65E61909211}" type="datetimeFigureOut">
              <a:rPr lang="hr-HR" smtClean="0"/>
              <a:pPr/>
              <a:t>9.3.2015.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D1436-BF95-4812-9605-D96B62FC016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A0C670-8BA6-483B-9687-F65E61909211}" type="datetimeFigureOut">
              <a:rPr lang="hr-HR" smtClean="0"/>
              <a:pPr/>
              <a:t>9.3.2015.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FD1436-BF95-4812-9605-D96B62FC016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3A0C670-8BA6-483B-9687-F65E61909211}" type="datetimeFigureOut">
              <a:rPr lang="hr-HR" smtClean="0"/>
              <a:pPr/>
              <a:t>9.3.2015.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4FD1436-BF95-4812-9605-D96B62FC016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rnet.h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petar.ivanovic@gmail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Internet i neke njegove usluge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7" descr="sl-5-1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140968"/>
            <a:ext cx="28829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389384" y="3645024"/>
            <a:ext cx="4038600" cy="2664296"/>
          </a:xfrm>
        </p:spPr>
        <p:txBody>
          <a:bodyPr/>
          <a:lstStyle/>
          <a:p>
            <a:r>
              <a:rPr lang="hr-HR" dirty="0" smtClean="0"/>
              <a:t>Internet je </a:t>
            </a:r>
            <a:r>
              <a:rPr lang="hr-HR" dirty="0" smtClean="0"/>
              <a:t>mreža računala koja su međusobno povezana </a:t>
            </a:r>
            <a:r>
              <a:rPr lang="hr-HR" dirty="0" smtClean="0"/>
              <a:t>žično ili </a:t>
            </a:r>
            <a:r>
              <a:rPr lang="hr-HR" dirty="0" smtClean="0"/>
              <a:t>bežično i nalaze se širom svijeta</a:t>
            </a:r>
            <a:endParaRPr lang="hr-HR" dirty="0" smtClean="0"/>
          </a:p>
          <a:p>
            <a:endParaRPr lang="hr-HR" dirty="0"/>
          </a:p>
        </p:txBody>
      </p:sp>
      <p:pic>
        <p:nvPicPr>
          <p:cNvPr id="4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572000" y="1340768"/>
            <a:ext cx="4208462" cy="4208462"/>
          </a:xfrm>
          <a:prstGeom prst="rect">
            <a:avLst/>
          </a:prstGeom>
          <a:noFill/>
        </p:spPr>
      </p:pic>
      <p:sp>
        <p:nvSpPr>
          <p:cNvPr id="7" name="Rezervirano mjesto sadržaja 6"/>
          <p:cNvSpPr>
            <a:spLocks noGrp="1"/>
          </p:cNvSpPr>
          <p:nvPr>
            <p:ph sz="half" idx="1"/>
          </p:nvPr>
        </p:nvSpPr>
        <p:spPr>
          <a:xfrm>
            <a:off x="395536" y="548680"/>
            <a:ext cx="4038600" cy="4525963"/>
          </a:xfrm>
        </p:spPr>
        <p:txBody>
          <a:bodyPr/>
          <a:lstStyle/>
          <a:p>
            <a:r>
              <a:rPr lang="hr-HR" dirty="0" smtClean="0"/>
              <a:t>Za računala koja su međusobno povezana kako bi dijelila podatke ili uređaje kažemo da su u </a:t>
            </a:r>
            <a:r>
              <a:rPr lang="hr-HR" b="1" dirty="0" smtClean="0"/>
              <a:t>mreži</a:t>
            </a:r>
            <a:r>
              <a:rPr lang="hr-HR" dirty="0" smtClean="0"/>
              <a:t> (umrežena)</a:t>
            </a:r>
            <a:endParaRPr lang="hr-H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400" b="1" dirty="0" smtClean="0"/>
              <a:t>Računalo poslužitelj</a:t>
            </a:r>
            <a:r>
              <a:rPr lang="hr-HR" sz="2400" dirty="0" smtClean="0"/>
              <a:t> (</a:t>
            </a:r>
            <a:r>
              <a:rPr lang="hr-HR" sz="2400" i="1" dirty="0" smtClean="0"/>
              <a:t>server</a:t>
            </a:r>
            <a:r>
              <a:rPr lang="hr-HR" sz="2400" dirty="0" smtClean="0"/>
              <a:t>) - računalo na kojem se nalaze raznovrsni sadržaji (mrežne stranice, videozapisi, glazba,…)</a:t>
            </a:r>
          </a:p>
          <a:p>
            <a:endParaRPr lang="hr-HR" sz="2400" b="1" dirty="0" smtClean="0"/>
          </a:p>
          <a:p>
            <a:r>
              <a:rPr lang="hr-HR" sz="2400" b="1" dirty="0" smtClean="0"/>
              <a:t>Računalo klijent</a:t>
            </a:r>
            <a:r>
              <a:rPr lang="hr-HR" sz="2400" dirty="0" smtClean="0"/>
              <a:t> (</a:t>
            </a:r>
            <a:r>
              <a:rPr lang="hr-HR" sz="2400" i="1" dirty="0" err="1" smtClean="0"/>
              <a:t>client</a:t>
            </a:r>
            <a:r>
              <a:rPr lang="hr-HR" sz="2400" dirty="0" smtClean="0"/>
              <a:t>) Računalo s kojim se pretražuju poslužitelji.  </a:t>
            </a:r>
            <a:r>
              <a:rPr lang="hr-HR" sz="2400" dirty="0" err="1" smtClean="0"/>
              <a:t>Npr</a:t>
            </a:r>
            <a:r>
              <a:rPr lang="hr-HR" sz="2400" dirty="0" smtClean="0"/>
              <a:t>. naše računalo s kojim pretražujemo Internet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hr-HR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Na internetu razlikujemo dva tipa računala:</a:t>
            </a:r>
            <a:endParaRPr lang="hr-HR" dirty="0"/>
          </a:p>
        </p:txBody>
      </p:sp>
      <p:pic>
        <p:nvPicPr>
          <p:cNvPr id="7" name="Picture 7" descr="sl-5-1-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1772816"/>
            <a:ext cx="4208462" cy="4208462"/>
          </a:xfrm>
          <a:prstGeom prst="rect">
            <a:avLst/>
          </a:prstGeom>
        </p:spPr>
      </p:pic>
      <p:sp>
        <p:nvSpPr>
          <p:cNvPr id="8" name="Pravokutni oblačić 7"/>
          <p:cNvSpPr/>
          <p:nvPr/>
        </p:nvSpPr>
        <p:spPr>
          <a:xfrm>
            <a:off x="4139952" y="980728"/>
            <a:ext cx="1224136" cy="720080"/>
          </a:xfrm>
          <a:prstGeom prst="wedge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KLIJENT</a:t>
            </a:r>
            <a:endParaRPr lang="hr-HR" dirty="0"/>
          </a:p>
        </p:txBody>
      </p:sp>
      <p:sp>
        <p:nvSpPr>
          <p:cNvPr id="9" name="Pravokutni oblačić 8"/>
          <p:cNvSpPr/>
          <p:nvPr/>
        </p:nvSpPr>
        <p:spPr>
          <a:xfrm>
            <a:off x="5004048" y="5517232"/>
            <a:ext cx="1584176" cy="1008112"/>
          </a:xfrm>
          <a:prstGeom prst="wedgeRectCallout">
            <a:avLst>
              <a:gd name="adj1" fmla="val -22175"/>
              <a:gd name="adj2" fmla="val -8937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POSLUŽITELJ</a:t>
            </a:r>
          </a:p>
          <a:p>
            <a:pPr algn="ctr"/>
            <a:r>
              <a:rPr lang="hr-HR" dirty="0" smtClean="0"/>
              <a:t>Uvijek on-line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Na Internet se veoma lako spojiti. Sve što nam treba je računalo ili mobitel te davatelj internetskih usluga kojem plaćamo za korištenje interneta.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Davatelj internetskih usluga nam daje korisničke podatke i opremu za spajanje na net.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se spojiti na internet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Internet nam pruža raznovrsne usluge od kojih su najpopularnije:</a:t>
            </a:r>
          </a:p>
          <a:p>
            <a:pPr>
              <a:buNone/>
            </a:pPr>
            <a:r>
              <a:rPr lang="hr-HR" dirty="0" smtClean="0"/>
              <a:t>	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	</a:t>
            </a:r>
            <a:r>
              <a:rPr lang="hr-HR" dirty="0" smtClean="0"/>
              <a:t>1. World Wide Web (WWW),</a:t>
            </a:r>
          </a:p>
          <a:p>
            <a:pPr>
              <a:buNone/>
            </a:pPr>
            <a:r>
              <a:rPr lang="hr-HR" dirty="0" smtClean="0"/>
              <a:t>	</a:t>
            </a:r>
            <a:r>
              <a:rPr lang="hr-HR" dirty="0" smtClean="0"/>
              <a:t>2. elektronička pošta (e-mail),</a:t>
            </a:r>
          </a:p>
          <a:p>
            <a:pPr>
              <a:buNone/>
            </a:pPr>
            <a:r>
              <a:rPr lang="hr-HR" dirty="0" smtClean="0"/>
              <a:t>	</a:t>
            </a:r>
            <a:r>
              <a:rPr lang="hr-HR" dirty="0" smtClean="0"/>
              <a:t>3. društvene mreže (</a:t>
            </a:r>
            <a:r>
              <a:rPr lang="hr-HR" dirty="0" err="1" smtClean="0"/>
              <a:t>Facebook</a:t>
            </a:r>
            <a:r>
              <a:rPr lang="hr-HR" dirty="0" smtClean="0"/>
              <a:t>),</a:t>
            </a:r>
          </a:p>
          <a:p>
            <a:pPr>
              <a:buNone/>
            </a:pPr>
            <a:r>
              <a:rPr lang="hr-HR" dirty="0" smtClean="0"/>
              <a:t>	</a:t>
            </a:r>
            <a:r>
              <a:rPr lang="hr-HR" dirty="0" smtClean="0"/>
              <a:t>4. računalstvo u oblaku </a:t>
            </a:r>
            <a:r>
              <a:rPr lang="hr-HR" dirty="0" err="1" smtClean="0"/>
              <a:t>itd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107504" y="1484784"/>
            <a:ext cx="8229600" cy="4525963"/>
          </a:xfrm>
        </p:spPr>
        <p:txBody>
          <a:bodyPr/>
          <a:lstStyle/>
          <a:p>
            <a:r>
              <a:rPr lang="hr-HR" dirty="0" smtClean="0"/>
              <a:t>WWW čine mrežne stranice na kojima se nalazi tekst</a:t>
            </a:r>
            <a:r>
              <a:rPr lang="hr-HR" dirty="0" smtClean="0"/>
              <a:t>, slike, videozapisi </a:t>
            </a:r>
            <a:r>
              <a:rPr lang="hr-HR" dirty="0" err="1" smtClean="0"/>
              <a:t>itd</a:t>
            </a:r>
            <a:r>
              <a:rPr lang="hr-HR" dirty="0" smtClean="0"/>
              <a:t>. Stranice imaju adrese oblika </a:t>
            </a:r>
            <a:r>
              <a:rPr lang="hr-HR" dirty="0" smtClean="0">
                <a:hlinkClick r:id="rId2"/>
              </a:rPr>
              <a:t>http://www.carnet.hr</a:t>
            </a:r>
            <a:endParaRPr lang="hr-HR" dirty="0" smtClean="0"/>
          </a:p>
          <a:p>
            <a:r>
              <a:rPr lang="hr-HR" dirty="0" smtClean="0"/>
              <a:t>Stranice međusobno mogu biti povezane </a:t>
            </a:r>
            <a:r>
              <a:rPr lang="hr-HR" dirty="0" smtClean="0"/>
              <a:t>poveznicama ili </a:t>
            </a:r>
            <a:r>
              <a:rPr lang="hr-HR" dirty="0" err="1" smtClean="0"/>
              <a:t>hiperlinkovima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www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Služi za razmjenu poruka i dokumenata među ljudima.</a:t>
            </a:r>
          </a:p>
          <a:p>
            <a:r>
              <a:rPr lang="hr-HR" dirty="0" smtClean="0"/>
              <a:t>Za slanje i primanje e-pošte trebamo imati svoju adresu.</a:t>
            </a:r>
          </a:p>
          <a:p>
            <a:r>
              <a:rPr lang="hr-HR" dirty="0" smtClean="0"/>
              <a:t>Primjer:   </a:t>
            </a:r>
            <a:r>
              <a:rPr lang="hr-HR" dirty="0" err="1" smtClean="0">
                <a:hlinkClick r:id="rId2"/>
              </a:rPr>
              <a:t>petar.ivanovic</a:t>
            </a:r>
            <a:r>
              <a:rPr lang="hr-HR" dirty="0" smtClean="0">
                <a:solidFill>
                  <a:srgbClr val="FF0000"/>
                </a:solidFill>
                <a:hlinkClick r:id="rId2"/>
              </a:rPr>
              <a:t>@</a:t>
            </a:r>
            <a:r>
              <a:rPr lang="hr-HR" dirty="0" err="1" smtClean="0">
                <a:hlinkClick r:id="rId2"/>
              </a:rPr>
              <a:t>gmail.com</a:t>
            </a:r>
            <a:endParaRPr lang="hr-HR" dirty="0" smtClean="0"/>
          </a:p>
          <a:p>
            <a:endParaRPr lang="hr-HR" dirty="0" smtClean="0"/>
          </a:p>
          <a:p>
            <a:pPr>
              <a:buNone/>
            </a:pPr>
            <a:r>
              <a:rPr lang="hr-HR" smtClean="0"/>
              <a:t> @ </a:t>
            </a:r>
            <a:r>
              <a:rPr lang="hr-HR" dirty="0" smtClean="0"/>
              <a:t>čitamo: et ili </a:t>
            </a:r>
            <a:r>
              <a:rPr lang="hr-HR" dirty="0" err="1" smtClean="0"/>
              <a:t>monkey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Elektronička pošta	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Aplikacije na internetu koje omogućuju povezivanje ljudi koji imaju zajedničke interese (</a:t>
            </a:r>
            <a:r>
              <a:rPr lang="hr-HR" dirty="0" err="1" smtClean="0"/>
              <a:t>npr</a:t>
            </a:r>
            <a:r>
              <a:rPr lang="hr-HR" dirty="0" smtClean="0"/>
              <a:t>. grupa obožavatelja </a:t>
            </a:r>
            <a:r>
              <a:rPr lang="hr-HR" dirty="0" err="1" smtClean="0"/>
              <a:t>Rolling</a:t>
            </a:r>
            <a:r>
              <a:rPr lang="hr-HR" dirty="0" smtClean="0"/>
              <a:t> Stonesa)</a:t>
            </a:r>
          </a:p>
          <a:p>
            <a:r>
              <a:rPr lang="hr-HR" dirty="0" err="1" smtClean="0"/>
              <a:t>Facebook</a:t>
            </a:r>
            <a:r>
              <a:rPr lang="hr-HR" dirty="0" smtClean="0"/>
              <a:t>, </a:t>
            </a:r>
            <a:r>
              <a:rPr lang="hr-HR" dirty="0" err="1" smtClean="0"/>
              <a:t>Edmodo</a:t>
            </a:r>
            <a:r>
              <a:rPr lang="hr-HR" dirty="0" smtClean="0"/>
              <a:t>, </a:t>
            </a:r>
            <a:r>
              <a:rPr lang="hr-HR" dirty="0" err="1" smtClean="0"/>
              <a:t>eTwinning</a:t>
            </a:r>
            <a:r>
              <a:rPr lang="hr-HR" dirty="0" smtClean="0"/>
              <a:t>,…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Društvene mreže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Svoje podatke (videozapise, slike, prezentacije, </a:t>
            </a:r>
            <a:r>
              <a:rPr lang="hr-HR" dirty="0" err="1" smtClean="0"/>
              <a:t>itd</a:t>
            </a:r>
            <a:r>
              <a:rPr lang="hr-HR" dirty="0" smtClean="0"/>
              <a:t>.) možemo spremati na snažnim računalima smještenim u velikim informatičkim centrima diljem svijeta.</a:t>
            </a:r>
          </a:p>
          <a:p>
            <a:r>
              <a:rPr lang="hr-HR" dirty="0" smtClean="0"/>
              <a:t>Na takvim računalima možemo koristiti  programe koje ne možemo pokrenuti na svom računalu</a:t>
            </a:r>
          </a:p>
          <a:p>
            <a:r>
              <a:rPr lang="hr-HR" dirty="0" smtClean="0"/>
              <a:t>Prednost: Ne moramo uvijek imati najnovije računalo</a:t>
            </a:r>
          </a:p>
          <a:p>
            <a:r>
              <a:rPr lang="hr-HR" dirty="0" smtClean="0"/>
              <a:t>Nedostatak: Netko se može domoći naših podataka.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Računalstvo u oblaku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</TotalTime>
  <Words>293</Words>
  <Application>Microsoft Office PowerPoint</Application>
  <PresentationFormat>Prikaz na zaslonu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Gomilanje</vt:lpstr>
      <vt:lpstr>Internet i neke njegove usluge</vt:lpstr>
      <vt:lpstr>Slajd 2</vt:lpstr>
      <vt:lpstr>Na internetu razlikujemo dva tipa računala:</vt:lpstr>
      <vt:lpstr>Kako se spojiti na internet</vt:lpstr>
      <vt:lpstr>Slajd 5</vt:lpstr>
      <vt:lpstr>www</vt:lpstr>
      <vt:lpstr>Elektronička pošta </vt:lpstr>
      <vt:lpstr>Društvene mreže</vt:lpstr>
      <vt:lpstr>Računalstvo u oblaku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Misterij interneta ili kako radi internet</dc:title>
  <dc:creator>aluoo</dc:creator>
  <cp:lastModifiedBy>aluoo</cp:lastModifiedBy>
  <cp:revision>19</cp:revision>
  <dcterms:created xsi:type="dcterms:W3CDTF">2015-03-05T18:47:44Z</dcterms:created>
  <dcterms:modified xsi:type="dcterms:W3CDTF">2015-03-09T13:55:02Z</dcterms:modified>
</cp:coreProperties>
</file>